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3.xml" ContentType="application/vnd.openxmlformats-officedocument.presentationml.notesSlide+xml"/>
  <Override PartName="/ppt/charts/chartEx1.xml" ContentType="application/vnd.ms-office.chartex+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4.xml" ContentType="application/vnd.openxmlformats-officedocument.presentationml.notesSlide+xml"/>
  <Override PartName="/ppt/charts/chartEx2.xml" ContentType="application/vnd.ms-office.chartex+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Ex3.xml" ContentType="application/vnd.ms-office.chartex+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7" r:id="rId2"/>
    <p:sldId id="258" r:id="rId3"/>
    <p:sldId id="259" r:id="rId4"/>
    <p:sldId id="260" r:id="rId5"/>
  </p:sldIdLst>
  <p:sldSz cx="9144000" cy="5143500" type="screen16x9"/>
  <p:notesSz cx="6858000" cy="9144000"/>
  <p:embeddedFontLst>
    <p:embeddedFont>
      <p:font typeface="Open Sans" panose="020B0604020202020204" charset="0"/>
      <p:regular r:id="rId7"/>
      <p:bold r:id="rId8"/>
      <p:italic r:id="rId9"/>
      <p:boldItalic r:id="rId10"/>
    </p:embeddedFont>
    <p:embeddedFont>
      <p:font typeface="Calibri" panose="020F0502020204030204" pitchFamily="34"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38" d="100"/>
          <a:sy n="138" d="100"/>
        </p:scale>
        <p:origin x="150"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tilori\Documents\CleanSurveydataProject.xlsx" TargetMode="External"/><Relationship Id="rId4" Type="http://schemas.openxmlformats.org/officeDocument/2006/relationships/themeOverride" Target="../theme/themeOverride3.xml"/></Relationships>
</file>

<file path=ppt/charts/_rels/chartEx2.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tilori\Documents\CleanSurveydataProject.xlsx" TargetMode="External"/><Relationship Id="rId4" Type="http://schemas.openxmlformats.org/officeDocument/2006/relationships/themeOverride" Target="../theme/themeOverride4.xml"/></Relationships>
</file>

<file path=ppt/charts/_rels/chartEx3.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tilori\Documents\CleanSurveydataProject.xlsx" TargetMode="External"/><Relationship Id="rId4" Type="http://schemas.openxmlformats.org/officeDocument/2006/relationships/themeOverride" Target="../theme/themeOverrid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[CleanSurveydataProject.xlsx]Sheet5!PivotTable8</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Job Levels of the Respondents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dLbl>
          <c:idx val="0"/>
          <c:layout>
            <c:manualLayout>
              <c:x val="0"/>
              <c:y val="-0.3372972590142857"/>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dLbl>
          <c:idx val="0"/>
          <c:layout>
            <c:manualLayout>
              <c:x val="-7.3766712770862147E-3"/>
              <c:y val="-6.342341622490842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dLbl>
          <c:idx val="0"/>
          <c:layout>
            <c:manualLayout>
              <c:x val="-1.8441678192715537E-3"/>
              <c:y val="-6.630629878058608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dLbl>
          <c:idx val="0"/>
          <c:layout>
            <c:manualLayout>
              <c:x val="-6.761870556956677E-17"/>
              <c:y val="-5.4774768557875456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dLbl>
          <c:idx val="0"/>
          <c:layout>
            <c:manualLayout>
              <c:x val="-6.761870556956677E-17"/>
              <c:y val="-0.13549548011684981"/>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layout>
            <c:manualLayout>
              <c:x val="-1.8441678192715537E-3"/>
              <c:y val="-0.10666665456007325"/>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dLbl>
          <c:idx val="0"/>
          <c:layout>
            <c:manualLayout>
              <c:x val="-3.6883356385431073E-3"/>
              <c:y val="-3.4594590668131864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dLbl>
          <c:idx val="0"/>
          <c:layout>
            <c:manualLayout>
              <c:x val="-1.3523741113913354E-16"/>
              <c:y val="-3.7477473223809628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dLbl>
          <c:idx val="0"/>
          <c:layout>
            <c:manualLayout>
              <c:x val="-7.3766712770862147E-3"/>
              <c:y val="-6.342341622490842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dLbl>
          <c:idx val="0"/>
          <c:layout>
            <c:manualLayout>
              <c:x val="-1.8441678192715537E-3"/>
              <c:y val="-6.630629878058608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dLbl>
          <c:idx val="0"/>
          <c:layout>
            <c:manualLayout>
              <c:x val="0"/>
              <c:y val="-0.3372972590142857"/>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dLbl>
          <c:idx val="0"/>
          <c:layout>
            <c:manualLayout>
              <c:x val="-6.761870556956677E-17"/>
              <c:y val="-5.4774768557875456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dLbl>
          <c:idx val="0"/>
          <c:layout>
            <c:manualLayout>
              <c:x val="-6.761870556956677E-17"/>
              <c:y val="-0.13549548011684981"/>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dLbl>
          <c:idx val="0"/>
          <c:layout>
            <c:manualLayout>
              <c:x val="-1.8441678192715537E-3"/>
              <c:y val="-0.10666665456007325"/>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dLbl>
          <c:idx val="0"/>
          <c:layout>
            <c:manualLayout>
              <c:x val="-3.6883356385431073E-3"/>
              <c:y val="-3.4594590668131864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dLbl>
          <c:idx val="0"/>
          <c:layout>
            <c:manualLayout>
              <c:x val="-1.3523741113913354E-16"/>
              <c:y val="-3.7477473223809628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dLbl>
          <c:idx val="0"/>
          <c:layout>
            <c:manualLayout>
              <c:x val="-7.3766712770862147E-3"/>
              <c:y val="-6.342341622490842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dLbl>
          <c:idx val="0"/>
          <c:layout>
            <c:manualLayout>
              <c:x val="-1.8441678192715537E-3"/>
              <c:y val="-6.6306298780586082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dLbl>
          <c:idx val="0"/>
          <c:layout>
            <c:manualLayout>
              <c:x val="0"/>
              <c:y val="-0.3372972590142857"/>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dLbl>
          <c:idx val="0"/>
          <c:layout>
            <c:manualLayout>
              <c:x val="-6.761870556956677E-17"/>
              <c:y val="-5.4774768557875456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dLbl>
          <c:idx val="0"/>
          <c:layout>
            <c:manualLayout>
              <c:x val="-6.761870556956677E-17"/>
              <c:y val="-0.13549548011684981"/>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dLbl>
          <c:idx val="0"/>
          <c:layout>
            <c:manualLayout>
              <c:x val="-1.8441678192715537E-3"/>
              <c:y val="-0.10666665456007325"/>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dLbl>
          <c:idx val="0"/>
          <c:layout>
            <c:manualLayout>
              <c:x val="-3.6883356385431073E-3"/>
              <c:y val="-3.4594590668131864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dLbl>
          <c:idx val="0"/>
          <c:layout>
            <c:manualLayout>
              <c:x val="-1.3523741113913354E-16"/>
              <c:y val="-3.7477473223809628E-2"/>
            </c:manualLayout>
          </c:layout>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Sheet5!$B$3</c:f>
              <c:strCache>
                <c:ptCount val="1"/>
                <c:pt idx="0">
                  <c:v>Total</c:v>
                </c:pt>
              </c:strCache>
            </c:strRef>
          </c:tx>
          <c:spPr>
            <a:solidFill>
              <a:schemeClr val="accent1"/>
            </a:solidFill>
            <a:ln>
              <a:noFill/>
            </a:ln>
            <a:effectLst/>
          </c:spPr>
          <c:invertIfNegative val="0"/>
          <c:dLbls>
            <c:dLbl>
              <c:idx val="0"/>
              <c:layout>
                <c:manualLayout>
                  <c:x val="1.3151777212315995E-3"/>
                  <c:y val="-6.6514957984338874E-2"/>
                </c:manualLayout>
              </c:layout>
              <c:spPr>
                <a:noFill/>
                <a:ln>
                  <a:noFill/>
                </a:ln>
                <a:effectLst/>
              </c:spPr>
              <c:txPr>
                <a:bodyPr rot="0" spcFirstLastPara="1" vertOverflow="ellipsis" vert="horz" wrap="square" lIns="38100" tIns="19050" rIns="38100" bIns="19050" anchor="t" anchorCtr="0">
                  <a:no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4.3806710623031514E-2"/>
                      <c:h val="4.3236487593457724E-2"/>
                    </c:manualLayout>
                  </c15:layout>
                </c:ext>
                <c:ext xmlns:c16="http://schemas.microsoft.com/office/drawing/2014/chart" uri="{C3380CC4-5D6E-409C-BE32-E72D297353CC}">
                  <c16:uniqueId val="{00000000-E65F-4A0B-98E8-55AF4556C6EB}"/>
                </c:ext>
              </c:extLst>
            </c:dLbl>
            <c:dLbl>
              <c:idx val="1"/>
              <c:layout>
                <c:manualLayout>
                  <c:x val="-1.844214518375759E-3"/>
                  <c:y val="-5.393983699106569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65F-4A0B-98E8-55AF4556C6EB}"/>
                </c:ext>
              </c:extLst>
            </c:dLbl>
            <c:dLbl>
              <c:idx val="2"/>
              <c:layout>
                <c:manualLayout>
                  <c:x val="-2.8972692210999678E-3"/>
                  <c:y val="-0.2754646991277481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65F-4A0B-98E8-55AF4556C6EB}"/>
                </c:ext>
              </c:extLst>
            </c:dLbl>
            <c:dLbl>
              <c:idx val="3"/>
              <c:layout>
                <c:manualLayout>
                  <c:x val="-6.761870556956677E-17"/>
                  <c:y val="-5.477476855787545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65F-4A0B-98E8-55AF4556C6EB}"/>
                </c:ext>
              </c:extLst>
            </c:dLbl>
            <c:dLbl>
              <c:idx val="4"/>
              <c:layout>
                <c:manualLayout>
                  <c:x val="2.8972692210999678E-3"/>
                  <c:y val="-0.1169456796741281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65F-4A0B-98E8-55AF4556C6EB}"/>
                </c:ext>
              </c:extLst>
            </c:dLbl>
            <c:dLbl>
              <c:idx val="5"/>
              <c:layout>
                <c:manualLayout>
                  <c:x val="1.0530547027241025E-3"/>
                  <c:y val="-9.430014024289455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E65F-4A0B-98E8-55AF4556C6EB}"/>
                </c:ext>
              </c:extLst>
            </c:dLbl>
            <c:dLbl>
              <c:idx val="6"/>
              <c:layout>
                <c:manualLayout>
                  <c:x val="-3.6883356385431073E-3"/>
                  <c:y val="-3.459459066813186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E65F-4A0B-98E8-55AF4556C6EB}"/>
                </c:ext>
              </c:extLst>
            </c:dLbl>
            <c:dLbl>
              <c:idx val="7"/>
              <c:layout>
                <c:manualLayout>
                  <c:x val="-1.3523741113913354E-16"/>
                  <c:y val="-3.747747322380962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E65F-4A0B-98E8-55AF4556C6EB}"/>
                </c:ext>
              </c:extLst>
            </c:dLbl>
            <c:spPr>
              <a:noFill/>
              <a:ln>
                <a:noFill/>
              </a:ln>
              <a:effectLst/>
            </c:spPr>
            <c:txPr>
              <a:bodyPr rot="0" spcFirstLastPara="1" vertOverflow="ellipsis" vert="horz" wrap="square" lIns="38100" tIns="19050" rIns="38100" bIns="19050" anchor="t" anchorCtr="0">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Sheet5!$A$4:$A$12</c:f>
              <c:strCache>
                <c:ptCount val="8"/>
                <c:pt idx="0">
                  <c:v>C-Level</c:v>
                </c:pt>
                <c:pt idx="1">
                  <c:v>Director</c:v>
                </c:pt>
                <c:pt idx="2">
                  <c:v>Individual Contributor</c:v>
                </c:pt>
                <c:pt idx="3">
                  <c:v>Intern</c:v>
                </c:pt>
                <c:pt idx="4">
                  <c:v>Manager</c:v>
                </c:pt>
                <c:pt idx="5">
                  <c:v>Not Applicable</c:v>
                </c:pt>
                <c:pt idx="6">
                  <c:v>President</c:v>
                </c:pt>
                <c:pt idx="7">
                  <c:v>Vice President</c:v>
                </c:pt>
              </c:strCache>
            </c:strRef>
          </c:cat>
          <c:val>
            <c:numRef>
              <c:f>Sheet5!$B$4:$B$12</c:f>
              <c:numCache>
                <c:formatCode>General</c:formatCode>
                <c:ptCount val="8"/>
                <c:pt idx="0">
                  <c:v>24</c:v>
                </c:pt>
                <c:pt idx="1">
                  <c:v>30</c:v>
                </c:pt>
                <c:pt idx="2">
                  <c:v>250</c:v>
                </c:pt>
                <c:pt idx="3">
                  <c:v>23</c:v>
                </c:pt>
                <c:pt idx="4">
                  <c:v>85</c:v>
                </c:pt>
                <c:pt idx="5">
                  <c:v>66</c:v>
                </c:pt>
                <c:pt idx="6">
                  <c:v>4</c:v>
                </c:pt>
                <c:pt idx="7">
                  <c:v>6</c:v>
                </c:pt>
              </c:numCache>
            </c:numRef>
          </c:val>
          <c:extLst>
            <c:ext xmlns:c16="http://schemas.microsoft.com/office/drawing/2014/chart" uri="{C3380CC4-5D6E-409C-BE32-E72D297353CC}">
              <c16:uniqueId val="{00000008-E65F-4A0B-98E8-55AF4556C6EB}"/>
            </c:ext>
          </c:extLst>
        </c:ser>
        <c:dLbls>
          <c:dLblPos val="ctr"/>
          <c:showLegendKey val="0"/>
          <c:showVal val="1"/>
          <c:showCatName val="0"/>
          <c:showSerName val="0"/>
          <c:showPercent val="0"/>
          <c:showBubbleSize val="0"/>
        </c:dLbls>
        <c:gapWidth val="150"/>
        <c:overlap val="100"/>
        <c:axId val="1503986847"/>
        <c:axId val="1428717727"/>
      </c:barChart>
      <c:catAx>
        <c:axId val="150398684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Job Level</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8717727"/>
        <c:crosses val="autoZero"/>
        <c:auto val="1"/>
        <c:lblAlgn val="ctr"/>
        <c:lblOffset val="100"/>
        <c:noMultiLvlLbl val="0"/>
      </c:catAx>
      <c:valAx>
        <c:axId val="14287177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Count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39868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[CleanSurveydataProject.xlsx]Sheet10!PivotTable39</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Countries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Sheet10!$B$3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Sheet10!$A$4:$A$15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Sheet10!$B$4:$B$15</c:f>
              <c:numCache>
                <c:formatCode>General</c:formatCode>
                <c:ptCount val="12"/>
                <c:pt idx="0">
                  <c:v>73</c:v>
                </c:pt>
                <c:pt idx="1">
                  <c:v>44</c:v>
                </c:pt>
                <c:pt idx="2">
                  <c:v>68</c:v>
                </c:pt>
                <c:pt idx="3">
                  <c:v>68</c:v>
                </c:pt>
                <c:pt idx="4">
                  <c:v>57</c:v>
                </c:pt>
                <c:pt idx="5">
                  <c:v>62</c:v>
                </c:pt>
                <c:pt idx="6">
                  <c:v>68</c:v>
                </c:pt>
                <c:pt idx="7">
                  <c:v>69</c:v>
                </c:pt>
                <c:pt idx="8">
                  <c:v>61</c:v>
                </c:pt>
                <c:pt idx="9">
                  <c:v>58</c:v>
                </c:pt>
                <c:pt idx="10">
                  <c:v>58</c:v>
                </c:pt>
                <c:pt idx="11">
                  <c:v>67</c:v>
                </c:pt>
              </c:numCache>
            </c:numRef>
          </c:val>
          <c:extLst>
            <c:ext xmlns:c16="http://schemas.microsoft.com/office/drawing/2014/chart" uri="{C3380CC4-5D6E-409C-BE32-E72D297353CC}">
              <c16:uniqueId val="{00000000-5087-4AAF-B9DA-6F600BCB4B1C}"/>
            </c:ext>
          </c:extLst>
        </c:ser>
        <c:dLbls>
          <c:dLblPos val="outEnd"/>
          <c:showLegendKey val="0"/>
          <c:showVal val="1"/>
          <c:showCatName val="0"/>
          <c:showSerName val="0"/>
          <c:showPercent val="0"/>
          <c:showBubbleSize val="0"/>
        </c:dLbls>
        <c:gapWidth val="219"/>
        <c:overlap val="-27"/>
        <c:axId val="1428324031"/>
        <c:axId val="1471901919"/>
      </c:barChart>
      <c:catAx>
        <c:axId val="142832403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Country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901919"/>
        <c:crosses val="autoZero"/>
        <c:auto val="1"/>
        <c:lblAlgn val="ctr"/>
        <c:lblOffset val="100"/>
        <c:noMultiLvlLbl val="0"/>
      </c:catAx>
      <c:valAx>
        <c:axId val="147190191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Count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83240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Sheet2!$A$2:$A$764</cx:f>
        <cx:lvl ptCount="763" formatCode="General">
          <cx:pt idx="0">10</cx:pt>
          <cx:pt idx="1">10</cx:pt>
          <cx:pt idx="2">8</cx:pt>
          <cx:pt idx="3">10</cx:pt>
          <cx:pt idx="4">5</cx:pt>
          <cx:pt idx="5">10</cx:pt>
          <cx:pt idx="6">10</cx:pt>
          <cx:pt idx="7">8</cx:pt>
          <cx:pt idx="8">9</cx:pt>
          <cx:pt idx="9">10</cx:pt>
          <cx:pt idx="10">10</cx:pt>
          <cx:pt idx="11">9</cx:pt>
          <cx:pt idx="12">10</cx:pt>
          <cx:pt idx="13">8</cx:pt>
          <cx:pt idx="14">10</cx:pt>
          <cx:pt idx="15">10</cx:pt>
          <cx:pt idx="16">8</cx:pt>
          <cx:pt idx="17">8</cx:pt>
          <cx:pt idx="18">10</cx:pt>
          <cx:pt idx="19">10</cx:pt>
          <cx:pt idx="20">8</cx:pt>
          <cx:pt idx="21">8</cx:pt>
          <cx:pt idx="22">9</cx:pt>
          <cx:pt idx="23">8</cx:pt>
          <cx:pt idx="24">9</cx:pt>
          <cx:pt idx="25">8</cx:pt>
          <cx:pt idx="26">8</cx:pt>
          <cx:pt idx="27">7</cx:pt>
          <cx:pt idx="28">10</cx:pt>
          <cx:pt idx="29">10</cx:pt>
          <cx:pt idx="30">7</cx:pt>
          <cx:pt idx="31">8</cx:pt>
          <cx:pt idx="32">10</cx:pt>
          <cx:pt idx="33">9</cx:pt>
          <cx:pt idx="34">8</cx:pt>
          <cx:pt idx="35">8</cx:pt>
          <cx:pt idx="36">10</cx:pt>
          <cx:pt idx="37">10</cx:pt>
          <cx:pt idx="38">10</cx:pt>
          <cx:pt idx="39">9</cx:pt>
          <cx:pt idx="40">10</cx:pt>
          <cx:pt idx="41">10</cx:pt>
          <cx:pt idx="42">7</cx:pt>
          <cx:pt idx="43">9</cx:pt>
          <cx:pt idx="44">10</cx:pt>
          <cx:pt idx="45">6</cx:pt>
          <cx:pt idx="46">7</cx:pt>
          <cx:pt idx="47">7</cx:pt>
          <cx:pt idx="48">8</cx:pt>
          <cx:pt idx="49">10</cx:pt>
          <cx:pt idx="50">10</cx:pt>
          <cx:pt idx="51">10</cx:pt>
          <cx:pt idx="52">10</cx:pt>
          <cx:pt idx="53">10</cx:pt>
          <cx:pt idx="54">10</cx:pt>
          <cx:pt idx="55">10</cx:pt>
          <cx:pt idx="56">10</cx:pt>
          <cx:pt idx="57">10</cx:pt>
          <cx:pt idx="58">9</cx:pt>
          <cx:pt idx="59">10</cx:pt>
          <cx:pt idx="60">10</cx:pt>
          <cx:pt idx="61">8</cx:pt>
          <cx:pt idx="62">8</cx:pt>
          <cx:pt idx="63">10</cx:pt>
          <cx:pt idx="64">10</cx:pt>
          <cx:pt idx="65">10</cx:pt>
          <cx:pt idx="66">10</cx:pt>
          <cx:pt idx="67">7</cx:pt>
          <cx:pt idx="68">9</cx:pt>
          <cx:pt idx="69">9</cx:pt>
          <cx:pt idx="70">10</cx:pt>
          <cx:pt idx="71">10</cx:pt>
          <cx:pt idx="72">8</cx:pt>
          <cx:pt idx="73">10</cx:pt>
          <cx:pt idx="74">8</cx:pt>
          <cx:pt idx="75">9</cx:pt>
          <cx:pt idx="76">10</cx:pt>
          <cx:pt idx="77">8</cx:pt>
          <cx:pt idx="78">9</cx:pt>
          <cx:pt idx="79">10</cx:pt>
          <cx:pt idx="80">10</cx:pt>
          <cx:pt idx="81">10</cx:pt>
          <cx:pt idx="82">10</cx:pt>
          <cx:pt idx="83">10</cx:pt>
          <cx:pt idx="84">8</cx:pt>
          <cx:pt idx="85">9</cx:pt>
          <cx:pt idx="86">10</cx:pt>
          <cx:pt idx="87">6</cx:pt>
          <cx:pt idx="88">9</cx:pt>
          <cx:pt idx="89">9</cx:pt>
          <cx:pt idx="90">9</cx:pt>
          <cx:pt idx="91">10</cx:pt>
          <cx:pt idx="92">10</cx:pt>
          <cx:pt idx="93">10</cx:pt>
          <cx:pt idx="94">7</cx:pt>
          <cx:pt idx="95">10</cx:pt>
          <cx:pt idx="96">10</cx:pt>
          <cx:pt idx="97">10</cx:pt>
          <cx:pt idx="98">10</cx:pt>
          <cx:pt idx="99">10</cx:pt>
          <cx:pt idx="100">6</cx:pt>
          <cx:pt idx="101">8</cx:pt>
          <cx:pt idx="102">9</cx:pt>
          <cx:pt idx="103">2</cx:pt>
          <cx:pt idx="104">4</cx:pt>
          <cx:pt idx="105">9</cx:pt>
          <cx:pt idx="106">9</cx:pt>
          <cx:pt idx="107">7</cx:pt>
          <cx:pt idx="108">8</cx:pt>
          <cx:pt idx="109">8</cx:pt>
          <cx:pt idx="110">10</cx:pt>
          <cx:pt idx="111">7</cx:pt>
          <cx:pt idx="112">10</cx:pt>
          <cx:pt idx="113">8</cx:pt>
          <cx:pt idx="114">9</cx:pt>
          <cx:pt idx="115">8</cx:pt>
          <cx:pt idx="116">6</cx:pt>
          <cx:pt idx="117">10</cx:pt>
          <cx:pt idx="118">10</cx:pt>
          <cx:pt idx="119">8</cx:pt>
          <cx:pt idx="120">9</cx:pt>
          <cx:pt idx="121">10</cx:pt>
          <cx:pt idx="122">9</cx:pt>
          <cx:pt idx="123">10</cx:pt>
          <cx:pt idx="124">10</cx:pt>
          <cx:pt idx="125">9</cx:pt>
          <cx:pt idx="126">9</cx:pt>
          <cx:pt idx="127">10</cx:pt>
          <cx:pt idx="128">10</cx:pt>
          <cx:pt idx="129">9</cx:pt>
          <cx:pt idx="130">7</cx:pt>
          <cx:pt idx="131">9</cx:pt>
          <cx:pt idx="132">10</cx:pt>
          <cx:pt idx="133">9</cx:pt>
          <cx:pt idx="134">10</cx:pt>
          <cx:pt idx="135">10</cx:pt>
          <cx:pt idx="136">9</cx:pt>
          <cx:pt idx="137">10</cx:pt>
          <cx:pt idx="138">9</cx:pt>
          <cx:pt idx="139">6</cx:pt>
          <cx:pt idx="140">10</cx:pt>
          <cx:pt idx="141">10</cx:pt>
          <cx:pt idx="142">10</cx:pt>
          <cx:pt idx="143">9</cx:pt>
          <cx:pt idx="144">10</cx:pt>
          <cx:pt idx="145">8</cx:pt>
          <cx:pt idx="146">10</cx:pt>
          <cx:pt idx="147">9</cx:pt>
          <cx:pt idx="148">10</cx:pt>
          <cx:pt idx="149">10</cx:pt>
          <cx:pt idx="150">8</cx:pt>
          <cx:pt idx="151">10</cx:pt>
          <cx:pt idx="152">7</cx:pt>
          <cx:pt idx="153">10</cx:pt>
          <cx:pt idx="154">10</cx:pt>
          <cx:pt idx="155">9</cx:pt>
          <cx:pt idx="156">10</cx:pt>
          <cx:pt idx="157">10</cx:pt>
          <cx:pt idx="158">7</cx:pt>
          <cx:pt idx="159">10</cx:pt>
          <cx:pt idx="160">10</cx:pt>
          <cx:pt idx="161">10</cx:pt>
          <cx:pt idx="162">10</cx:pt>
          <cx:pt idx="163">10</cx:pt>
          <cx:pt idx="164">10</cx:pt>
          <cx:pt idx="165">10</cx:pt>
          <cx:pt idx="166">9</cx:pt>
          <cx:pt idx="167">9</cx:pt>
          <cx:pt idx="168">8</cx:pt>
          <cx:pt idx="169">10</cx:pt>
          <cx:pt idx="170">10</cx:pt>
          <cx:pt idx="171">10</cx:pt>
          <cx:pt idx="172">10</cx:pt>
          <cx:pt idx="173">9</cx:pt>
          <cx:pt idx="174">6</cx:pt>
          <cx:pt idx="175">10</cx:pt>
          <cx:pt idx="176">7</cx:pt>
          <cx:pt idx="177">7</cx:pt>
          <cx:pt idx="178">10</cx:pt>
          <cx:pt idx="179">10</cx:pt>
          <cx:pt idx="180">10</cx:pt>
          <cx:pt idx="181">9</cx:pt>
          <cx:pt idx="182">10</cx:pt>
          <cx:pt idx="183">10</cx:pt>
          <cx:pt idx="184">10</cx:pt>
          <cx:pt idx="185">10</cx:pt>
          <cx:pt idx="186">10</cx:pt>
          <cx:pt idx="187">6</cx:pt>
          <cx:pt idx="188">10</cx:pt>
          <cx:pt idx="189">10</cx:pt>
          <cx:pt idx="190">9</cx:pt>
          <cx:pt idx="191">10</cx:pt>
          <cx:pt idx="192">9</cx:pt>
          <cx:pt idx="193">10</cx:pt>
          <cx:pt idx="194">9</cx:pt>
          <cx:pt idx="195">8</cx:pt>
          <cx:pt idx="196">8</cx:pt>
          <cx:pt idx="197">10</cx:pt>
          <cx:pt idx="198">10</cx:pt>
          <cx:pt idx="199">8</cx:pt>
          <cx:pt idx="200">10</cx:pt>
          <cx:pt idx="201">8</cx:pt>
          <cx:pt idx="202">9</cx:pt>
          <cx:pt idx="203">10</cx:pt>
          <cx:pt idx="204">10</cx:pt>
          <cx:pt idx="205">9</cx:pt>
          <cx:pt idx="206">9</cx:pt>
          <cx:pt idx="207">10</cx:pt>
          <cx:pt idx="208">10</cx:pt>
          <cx:pt idx="209">8</cx:pt>
          <cx:pt idx="210">9</cx:pt>
          <cx:pt idx="211">10</cx:pt>
          <cx:pt idx="212">10</cx:pt>
          <cx:pt idx="213">10</cx:pt>
          <cx:pt idx="214">7</cx:pt>
          <cx:pt idx="215">10</cx:pt>
          <cx:pt idx="216">9</cx:pt>
          <cx:pt idx="217">6</cx:pt>
          <cx:pt idx="218">8</cx:pt>
          <cx:pt idx="219">9</cx:pt>
          <cx:pt idx="220">8</cx:pt>
          <cx:pt idx="221">7</cx:pt>
          <cx:pt idx="222">10</cx:pt>
          <cx:pt idx="223">10</cx:pt>
          <cx:pt idx="224">7</cx:pt>
          <cx:pt idx="225">10</cx:pt>
          <cx:pt idx="226">8</cx:pt>
          <cx:pt idx="227">8</cx:pt>
          <cx:pt idx="228">10</cx:pt>
          <cx:pt idx="229">10</cx:pt>
          <cx:pt idx="230">8</cx:pt>
          <cx:pt idx="231">10</cx:pt>
          <cx:pt idx="232">10</cx:pt>
          <cx:pt idx="233">10</cx:pt>
          <cx:pt idx="234">9</cx:pt>
          <cx:pt idx="235">9</cx:pt>
          <cx:pt idx="236">10</cx:pt>
          <cx:pt idx="237">9</cx:pt>
          <cx:pt idx="238">10</cx:pt>
          <cx:pt idx="239">10</cx:pt>
          <cx:pt idx="240">10</cx:pt>
          <cx:pt idx="241">10</cx:pt>
          <cx:pt idx="242">8</cx:pt>
          <cx:pt idx="243">10</cx:pt>
          <cx:pt idx="244">10</cx:pt>
          <cx:pt idx="245">10</cx:pt>
          <cx:pt idx="246">10</cx:pt>
          <cx:pt idx="247">10</cx:pt>
          <cx:pt idx="248">10</cx:pt>
          <cx:pt idx="249">10</cx:pt>
          <cx:pt idx="250">10</cx:pt>
          <cx:pt idx="251">10</cx:pt>
          <cx:pt idx="252">10</cx:pt>
          <cx:pt idx="253">8</cx:pt>
          <cx:pt idx="254">10</cx:pt>
          <cx:pt idx="255">10</cx:pt>
          <cx:pt idx="256">9</cx:pt>
          <cx:pt idx="257">10</cx:pt>
          <cx:pt idx="258">10</cx:pt>
          <cx:pt idx="259">10</cx:pt>
          <cx:pt idx="260">10</cx:pt>
          <cx:pt idx="261">10</cx:pt>
          <cx:pt idx="262">10</cx:pt>
          <cx:pt idx="263">10</cx:pt>
          <cx:pt idx="264">9</cx:pt>
          <cx:pt idx="265">10</cx:pt>
          <cx:pt idx="266">8</cx:pt>
          <cx:pt idx="267">10</cx:pt>
          <cx:pt idx="268">10</cx:pt>
          <cx:pt idx="269">7</cx:pt>
          <cx:pt idx="270">7</cx:pt>
          <cx:pt idx="271">10</cx:pt>
          <cx:pt idx="272">8</cx:pt>
          <cx:pt idx="273">10</cx:pt>
          <cx:pt idx="274">9</cx:pt>
          <cx:pt idx="275">7</cx:pt>
          <cx:pt idx="276">10</cx:pt>
          <cx:pt idx="277">8</cx:pt>
          <cx:pt idx="278">9</cx:pt>
          <cx:pt idx="279">10</cx:pt>
          <cx:pt idx="280">10</cx:pt>
          <cx:pt idx="281">10</cx:pt>
          <cx:pt idx="282">10</cx:pt>
          <cx:pt idx="283">10</cx:pt>
          <cx:pt idx="284">9</cx:pt>
          <cx:pt idx="285">10</cx:pt>
          <cx:pt idx="286">9</cx:pt>
          <cx:pt idx="287">10</cx:pt>
          <cx:pt idx="288">10</cx:pt>
          <cx:pt idx="289">10</cx:pt>
          <cx:pt idx="290">8</cx:pt>
          <cx:pt idx="291">7</cx:pt>
          <cx:pt idx="292">9</cx:pt>
          <cx:pt idx="293">8</cx:pt>
          <cx:pt idx="294">10</cx:pt>
          <cx:pt idx="295">8</cx:pt>
          <cx:pt idx="296">8</cx:pt>
          <cx:pt idx="297">10</cx:pt>
          <cx:pt idx="298">7</cx:pt>
          <cx:pt idx="299">10</cx:pt>
          <cx:pt idx="300">10</cx:pt>
          <cx:pt idx="301">10</cx:pt>
          <cx:pt idx="302">7</cx:pt>
          <cx:pt idx="303">10</cx:pt>
          <cx:pt idx="304">6</cx:pt>
          <cx:pt idx="305">8</cx:pt>
          <cx:pt idx="306">10</cx:pt>
          <cx:pt idx="307">10</cx:pt>
          <cx:pt idx="308">8</cx:pt>
          <cx:pt idx="309">10</cx:pt>
          <cx:pt idx="310">10</cx:pt>
          <cx:pt idx="311">10</cx:pt>
          <cx:pt idx="312">10</cx:pt>
          <cx:pt idx="313">10</cx:pt>
          <cx:pt idx="314">5</cx:pt>
          <cx:pt idx="315">7</cx:pt>
          <cx:pt idx="316">10</cx:pt>
          <cx:pt idx="317">10</cx:pt>
          <cx:pt idx="318">6</cx:pt>
          <cx:pt idx="319">8</cx:pt>
          <cx:pt idx="320">7</cx:pt>
          <cx:pt idx="321">8</cx:pt>
          <cx:pt idx="322">9</cx:pt>
          <cx:pt idx="323">9</cx:pt>
          <cx:pt idx="324">9</cx:pt>
          <cx:pt idx="325">10</cx:pt>
          <cx:pt idx="326">6</cx:pt>
          <cx:pt idx="327">10</cx:pt>
          <cx:pt idx="328">8</cx:pt>
          <cx:pt idx="329">9</cx:pt>
          <cx:pt idx="330">9</cx:pt>
          <cx:pt idx="331">10</cx:pt>
          <cx:pt idx="332">9</cx:pt>
          <cx:pt idx="333">9</cx:pt>
          <cx:pt idx="334">10</cx:pt>
          <cx:pt idx="335">10</cx:pt>
          <cx:pt idx="336">10</cx:pt>
          <cx:pt idx="337">10</cx:pt>
          <cx:pt idx="338">9</cx:pt>
          <cx:pt idx="339">9</cx:pt>
          <cx:pt idx="340">10</cx:pt>
          <cx:pt idx="341">4</cx:pt>
          <cx:pt idx="342">10</cx:pt>
          <cx:pt idx="343">7</cx:pt>
          <cx:pt idx="344">10</cx:pt>
          <cx:pt idx="345">10</cx:pt>
          <cx:pt idx="346">9</cx:pt>
          <cx:pt idx="347">10</cx:pt>
          <cx:pt idx="348">10</cx:pt>
          <cx:pt idx="349">10</cx:pt>
          <cx:pt idx="350">6</cx:pt>
          <cx:pt idx="351">10</cx:pt>
          <cx:pt idx="352">10</cx:pt>
          <cx:pt idx="353">8</cx:pt>
          <cx:pt idx="354">9</cx:pt>
          <cx:pt idx="355">9</cx:pt>
          <cx:pt idx="356">8</cx:pt>
          <cx:pt idx="357">10</cx:pt>
          <cx:pt idx="358">8</cx:pt>
          <cx:pt idx="359">10</cx:pt>
          <cx:pt idx="360">10</cx:pt>
          <cx:pt idx="361">9</cx:pt>
          <cx:pt idx="362">8</cx:pt>
          <cx:pt idx="363">9</cx:pt>
          <cx:pt idx="364">10</cx:pt>
          <cx:pt idx="365">8</cx:pt>
          <cx:pt idx="366">10</cx:pt>
          <cx:pt idx="367">9</cx:pt>
          <cx:pt idx="368">9</cx:pt>
          <cx:pt idx="369">10</cx:pt>
          <cx:pt idx="370">10</cx:pt>
          <cx:pt idx="371">8</cx:pt>
          <cx:pt idx="372">8</cx:pt>
          <cx:pt idx="373">9</cx:pt>
          <cx:pt idx="374">8</cx:pt>
          <cx:pt idx="375">7</cx:pt>
          <cx:pt idx="376">9</cx:pt>
          <cx:pt idx="377">8</cx:pt>
          <cx:pt idx="378">6</cx:pt>
          <cx:pt idx="379">10</cx:pt>
          <cx:pt idx="380">10</cx:pt>
          <cx:pt idx="381">10</cx:pt>
          <cx:pt idx="382">8</cx:pt>
          <cx:pt idx="383">10</cx:pt>
          <cx:pt idx="384">6</cx:pt>
          <cx:pt idx="385">8</cx:pt>
          <cx:pt idx="386">10</cx:pt>
          <cx:pt idx="387">10</cx:pt>
          <cx:pt idx="388">7</cx:pt>
          <cx:pt idx="389">9</cx:pt>
          <cx:pt idx="390">7</cx:pt>
          <cx:pt idx="391">7</cx:pt>
          <cx:pt idx="392">10</cx:pt>
          <cx:pt idx="393">7</cx:pt>
          <cx:pt idx="394">10</cx:pt>
          <cx:pt idx="395">10</cx:pt>
          <cx:pt idx="396">10</cx:pt>
          <cx:pt idx="397">6</cx:pt>
          <cx:pt idx="398">10</cx:pt>
          <cx:pt idx="399">8</cx:pt>
          <cx:pt idx="400">7</cx:pt>
          <cx:pt idx="401">7</cx:pt>
          <cx:pt idx="402">10</cx:pt>
          <cx:pt idx="403">9</cx:pt>
          <cx:pt idx="404">10</cx:pt>
          <cx:pt idx="405">9</cx:pt>
          <cx:pt idx="406">8</cx:pt>
          <cx:pt idx="407">10</cx:pt>
          <cx:pt idx="408">9</cx:pt>
          <cx:pt idx="409">10</cx:pt>
          <cx:pt idx="410">7</cx:pt>
          <cx:pt idx="411">10</cx:pt>
          <cx:pt idx="412">7</cx:pt>
          <cx:pt idx="413">10</cx:pt>
          <cx:pt idx="414">9</cx:pt>
          <cx:pt idx="415">10</cx:pt>
          <cx:pt idx="416">10</cx:pt>
          <cx:pt idx="417">10</cx:pt>
          <cx:pt idx="418">9</cx:pt>
          <cx:pt idx="419">8</cx:pt>
          <cx:pt idx="420">9</cx:pt>
          <cx:pt idx="421">10</cx:pt>
          <cx:pt idx="422">10</cx:pt>
          <cx:pt idx="423">10</cx:pt>
          <cx:pt idx="424">10</cx:pt>
          <cx:pt idx="425">10</cx:pt>
          <cx:pt idx="426">8</cx:pt>
          <cx:pt idx="427">7</cx:pt>
          <cx:pt idx="428">8</cx:pt>
          <cx:pt idx="429">8</cx:pt>
          <cx:pt idx="430">9</cx:pt>
          <cx:pt idx="431">10</cx:pt>
          <cx:pt idx="432">8</cx:pt>
          <cx:pt idx="433">8</cx:pt>
          <cx:pt idx="434">10</cx:pt>
          <cx:pt idx="435">9</cx:pt>
          <cx:pt idx="436">8</cx:pt>
          <cx:pt idx="437">7</cx:pt>
          <cx:pt idx="438">9</cx:pt>
          <cx:pt idx="439">9</cx:pt>
          <cx:pt idx="440">10</cx:pt>
          <cx:pt idx="441">10</cx:pt>
          <cx:pt idx="442">9</cx:pt>
          <cx:pt idx="443">10</cx:pt>
          <cx:pt idx="444">9</cx:pt>
          <cx:pt idx="445">10</cx:pt>
          <cx:pt idx="446">9</cx:pt>
          <cx:pt idx="447">9</cx:pt>
          <cx:pt idx="448">10</cx:pt>
          <cx:pt idx="449">9</cx:pt>
          <cx:pt idx="450">10</cx:pt>
          <cx:pt idx="451">7</cx:pt>
          <cx:pt idx="452">7</cx:pt>
          <cx:pt idx="453">7</cx:pt>
          <cx:pt idx="454">10</cx:pt>
          <cx:pt idx="455">9</cx:pt>
          <cx:pt idx="456">10</cx:pt>
          <cx:pt idx="457">9</cx:pt>
          <cx:pt idx="458">9</cx:pt>
          <cx:pt idx="459">9</cx:pt>
          <cx:pt idx="460">10</cx:pt>
          <cx:pt idx="461">8</cx:pt>
          <cx:pt idx="462">10</cx:pt>
          <cx:pt idx="463">8</cx:pt>
          <cx:pt idx="464">6</cx:pt>
          <cx:pt idx="465">9</cx:pt>
          <cx:pt idx="466">9</cx:pt>
          <cx:pt idx="467">10</cx:pt>
          <cx:pt idx="468">10</cx:pt>
          <cx:pt idx="469">10</cx:pt>
          <cx:pt idx="470">8</cx:pt>
          <cx:pt idx="471">10</cx:pt>
          <cx:pt idx="472">10</cx:pt>
          <cx:pt idx="473">10</cx:pt>
          <cx:pt idx="474">9</cx:pt>
          <cx:pt idx="475">8</cx:pt>
          <cx:pt idx="476">10</cx:pt>
          <cx:pt idx="477">10</cx:pt>
          <cx:pt idx="478">10</cx:pt>
          <cx:pt idx="479">5</cx:pt>
          <cx:pt idx="480">8</cx:pt>
          <cx:pt idx="481">10</cx:pt>
          <cx:pt idx="482">9</cx:pt>
          <cx:pt idx="483">10</cx:pt>
          <cx:pt idx="484">10</cx:pt>
          <cx:pt idx="485">10</cx:pt>
          <cx:pt idx="486">10</cx:pt>
          <cx:pt idx="487">9</cx:pt>
          <cx:pt idx="488">10</cx:pt>
          <cx:pt idx="489">7</cx:pt>
          <cx:pt idx="490">9</cx:pt>
          <cx:pt idx="491">8</cx:pt>
          <cx:pt idx="492">8</cx:pt>
          <cx:pt idx="493">9</cx:pt>
          <cx:pt idx="494">6</cx:pt>
          <cx:pt idx="495">8</cx:pt>
          <cx:pt idx="496">10</cx:pt>
          <cx:pt idx="497">10</cx:pt>
          <cx:pt idx="498">10</cx:pt>
          <cx:pt idx="499">10</cx:pt>
          <cx:pt idx="500">10</cx:pt>
          <cx:pt idx="501">8</cx:pt>
          <cx:pt idx="502">10</cx:pt>
          <cx:pt idx="503">9</cx:pt>
          <cx:pt idx="504">10</cx:pt>
          <cx:pt idx="505">8</cx:pt>
          <cx:pt idx="506">10</cx:pt>
          <cx:pt idx="507">9</cx:pt>
          <cx:pt idx="508">9</cx:pt>
          <cx:pt idx="509">10</cx:pt>
          <cx:pt idx="510">10</cx:pt>
          <cx:pt idx="511">10</cx:pt>
          <cx:pt idx="512">10</cx:pt>
          <cx:pt idx="513">10</cx:pt>
          <cx:pt idx="514">10</cx:pt>
          <cx:pt idx="515">8</cx:pt>
          <cx:pt idx="516">10</cx:pt>
          <cx:pt idx="517">10</cx:pt>
          <cx:pt idx="518">6</cx:pt>
          <cx:pt idx="519">8</cx:pt>
          <cx:pt idx="520">8</cx:pt>
          <cx:pt idx="521">9</cx:pt>
          <cx:pt idx="522">0</cx:pt>
          <cx:pt idx="523">9</cx:pt>
          <cx:pt idx="524">10</cx:pt>
          <cx:pt idx="525">10</cx:pt>
          <cx:pt idx="526">10</cx:pt>
          <cx:pt idx="527">10</cx:pt>
          <cx:pt idx="528">5</cx:pt>
          <cx:pt idx="529">10</cx:pt>
          <cx:pt idx="530">9</cx:pt>
          <cx:pt idx="531">8</cx:pt>
          <cx:pt idx="532">7</cx:pt>
          <cx:pt idx="533">10</cx:pt>
          <cx:pt idx="534">4</cx:pt>
          <cx:pt idx="535">10</cx:pt>
          <cx:pt idx="536">9</cx:pt>
          <cx:pt idx="537">9</cx:pt>
          <cx:pt idx="538">10</cx:pt>
          <cx:pt idx="539">10</cx:pt>
          <cx:pt idx="540">10</cx:pt>
          <cx:pt idx="541">10</cx:pt>
          <cx:pt idx="542">8</cx:pt>
          <cx:pt idx="543">9</cx:pt>
          <cx:pt idx="544">10</cx:pt>
          <cx:pt idx="545">10</cx:pt>
          <cx:pt idx="546">9</cx:pt>
          <cx:pt idx="547">10</cx:pt>
          <cx:pt idx="548">5</cx:pt>
          <cx:pt idx="549">9</cx:pt>
          <cx:pt idx="550">9</cx:pt>
          <cx:pt idx="551">8</cx:pt>
          <cx:pt idx="552">10</cx:pt>
          <cx:pt idx="553">10</cx:pt>
          <cx:pt idx="554">10</cx:pt>
          <cx:pt idx="555">9</cx:pt>
          <cx:pt idx="556">10</cx:pt>
          <cx:pt idx="557">9</cx:pt>
          <cx:pt idx="558">10</cx:pt>
          <cx:pt idx="559">5</cx:pt>
          <cx:pt idx="560">10</cx:pt>
          <cx:pt idx="561">5</cx:pt>
          <cx:pt idx="562">9</cx:pt>
          <cx:pt idx="563">7</cx:pt>
          <cx:pt idx="564">10</cx:pt>
          <cx:pt idx="565">8</cx:pt>
          <cx:pt idx="566">10</cx:pt>
          <cx:pt idx="567">8</cx:pt>
          <cx:pt idx="568">10</cx:pt>
          <cx:pt idx="569">7</cx:pt>
          <cx:pt idx="570">7</cx:pt>
          <cx:pt idx="571">9</cx:pt>
          <cx:pt idx="572">8</cx:pt>
          <cx:pt idx="573">9</cx:pt>
          <cx:pt idx="574">10</cx:pt>
          <cx:pt idx="575">9</cx:pt>
          <cx:pt idx="576">10</cx:pt>
          <cx:pt idx="577">10</cx:pt>
          <cx:pt idx="578">9</cx:pt>
          <cx:pt idx="579">8</cx:pt>
          <cx:pt idx="580">8</cx:pt>
          <cx:pt idx="581">7</cx:pt>
          <cx:pt idx="582">10</cx:pt>
          <cx:pt idx="583">10</cx:pt>
          <cx:pt idx="584">9</cx:pt>
          <cx:pt idx="585">10</cx:pt>
          <cx:pt idx="586">10</cx:pt>
          <cx:pt idx="587">10</cx:pt>
          <cx:pt idx="588">8</cx:pt>
          <cx:pt idx="589">10</cx:pt>
          <cx:pt idx="590">9</cx:pt>
          <cx:pt idx="591">8</cx:pt>
          <cx:pt idx="592">10</cx:pt>
          <cx:pt idx="593">10</cx:pt>
          <cx:pt idx="594">8</cx:pt>
          <cx:pt idx="595">10</cx:pt>
          <cx:pt idx="596">9</cx:pt>
          <cx:pt idx="597">8</cx:pt>
          <cx:pt idx="598">10</cx:pt>
          <cx:pt idx="599">10</cx:pt>
          <cx:pt idx="600">10</cx:pt>
          <cx:pt idx="601">9</cx:pt>
          <cx:pt idx="602">8</cx:pt>
          <cx:pt idx="603">10</cx:pt>
          <cx:pt idx="604">8</cx:pt>
          <cx:pt idx="605">10</cx:pt>
          <cx:pt idx="606">10</cx:pt>
          <cx:pt idx="607">10</cx:pt>
          <cx:pt idx="608">10</cx:pt>
          <cx:pt idx="609">10</cx:pt>
          <cx:pt idx="610">8</cx:pt>
          <cx:pt idx="611">7</cx:pt>
          <cx:pt idx="612">9</cx:pt>
          <cx:pt idx="613">10</cx:pt>
          <cx:pt idx="614">10</cx:pt>
          <cx:pt idx="615">10</cx:pt>
          <cx:pt idx="616">8</cx:pt>
          <cx:pt idx="617">10</cx:pt>
          <cx:pt idx="618">10</cx:pt>
          <cx:pt idx="619">9</cx:pt>
          <cx:pt idx="620">8</cx:pt>
          <cx:pt idx="621">8</cx:pt>
          <cx:pt idx="622">8</cx:pt>
          <cx:pt idx="623">10</cx:pt>
          <cx:pt idx="624">10</cx:pt>
          <cx:pt idx="625">9</cx:pt>
          <cx:pt idx="626">8</cx:pt>
          <cx:pt idx="627">10</cx:pt>
          <cx:pt idx="628">10</cx:pt>
          <cx:pt idx="629">7</cx:pt>
          <cx:pt idx="630">9</cx:pt>
          <cx:pt idx="631">10</cx:pt>
          <cx:pt idx="632">9</cx:pt>
          <cx:pt idx="633">10</cx:pt>
          <cx:pt idx="634">10</cx:pt>
          <cx:pt idx="635">10</cx:pt>
          <cx:pt idx="636">6</cx:pt>
          <cx:pt idx="637">10</cx:pt>
          <cx:pt idx="638">10</cx:pt>
          <cx:pt idx="639">10</cx:pt>
          <cx:pt idx="640">8</cx:pt>
          <cx:pt idx="641">7</cx:pt>
          <cx:pt idx="642">10</cx:pt>
          <cx:pt idx="643">10</cx:pt>
          <cx:pt idx="644">10</cx:pt>
          <cx:pt idx="645">10</cx:pt>
          <cx:pt idx="646">8</cx:pt>
          <cx:pt idx="647">6</cx:pt>
          <cx:pt idx="648">7</cx:pt>
          <cx:pt idx="649">10</cx:pt>
          <cx:pt idx="650">10</cx:pt>
          <cx:pt idx="651">10</cx:pt>
          <cx:pt idx="652">10</cx:pt>
          <cx:pt idx="653">10</cx:pt>
          <cx:pt idx="654">9</cx:pt>
          <cx:pt idx="655">10</cx:pt>
          <cx:pt idx="656">5</cx:pt>
          <cx:pt idx="657">9</cx:pt>
          <cx:pt idx="658">8</cx:pt>
          <cx:pt idx="659">9</cx:pt>
          <cx:pt idx="660">7</cx:pt>
          <cx:pt idx="661">8</cx:pt>
          <cx:pt idx="662">10</cx:pt>
          <cx:pt idx="663">10</cx:pt>
          <cx:pt idx="664">9</cx:pt>
          <cx:pt idx="665">10</cx:pt>
          <cx:pt idx="666">10</cx:pt>
          <cx:pt idx="667">9</cx:pt>
          <cx:pt idx="668">8</cx:pt>
          <cx:pt idx="669">7</cx:pt>
          <cx:pt idx="670">9</cx:pt>
          <cx:pt idx="671">8</cx:pt>
          <cx:pt idx="672">9</cx:pt>
          <cx:pt idx="673">9</cx:pt>
          <cx:pt idx="674">8</cx:pt>
          <cx:pt idx="675">8</cx:pt>
          <cx:pt idx="676">10</cx:pt>
          <cx:pt idx="677">8</cx:pt>
          <cx:pt idx="678">9</cx:pt>
          <cx:pt idx="679">10</cx:pt>
          <cx:pt idx="680">10</cx:pt>
          <cx:pt idx="681">10</cx:pt>
          <cx:pt idx="682">10</cx:pt>
          <cx:pt idx="683">5</cx:pt>
          <cx:pt idx="684">9</cx:pt>
          <cx:pt idx="685">10</cx:pt>
          <cx:pt idx="686">10</cx:pt>
          <cx:pt idx="687">10</cx:pt>
          <cx:pt idx="688">7</cx:pt>
          <cx:pt idx="689">9</cx:pt>
          <cx:pt idx="690">10</cx:pt>
          <cx:pt idx="691">7</cx:pt>
          <cx:pt idx="692">10</cx:pt>
          <cx:pt idx="693">7</cx:pt>
          <cx:pt idx="694">10</cx:pt>
          <cx:pt idx="695">10</cx:pt>
          <cx:pt idx="696">10</cx:pt>
          <cx:pt idx="697">8</cx:pt>
          <cx:pt idx="698">10</cx:pt>
          <cx:pt idx="699">9</cx:pt>
          <cx:pt idx="700">9</cx:pt>
          <cx:pt idx="701">8</cx:pt>
          <cx:pt idx="702">10</cx:pt>
          <cx:pt idx="703">8</cx:pt>
          <cx:pt idx="704">7</cx:pt>
          <cx:pt idx="705">10</cx:pt>
          <cx:pt idx="706">10</cx:pt>
          <cx:pt idx="707">10</cx:pt>
          <cx:pt idx="708">8</cx:pt>
          <cx:pt idx="709">9</cx:pt>
          <cx:pt idx="710">5</cx:pt>
          <cx:pt idx="711">10</cx:pt>
          <cx:pt idx="712">10</cx:pt>
          <cx:pt idx="713">10</cx:pt>
          <cx:pt idx="714">7</cx:pt>
          <cx:pt idx="715">10</cx:pt>
          <cx:pt idx="716">8</cx:pt>
          <cx:pt idx="717">10</cx:pt>
          <cx:pt idx="718">10</cx:pt>
          <cx:pt idx="719">8</cx:pt>
          <cx:pt idx="720">8</cx:pt>
          <cx:pt idx="721">4</cx:pt>
          <cx:pt idx="722">7</cx:pt>
          <cx:pt idx="723">10</cx:pt>
          <cx:pt idx="724">9</cx:pt>
          <cx:pt idx="725">10</cx:pt>
          <cx:pt idx="726">10</cx:pt>
          <cx:pt idx="727">0</cx:pt>
          <cx:pt idx="728">8</cx:pt>
          <cx:pt idx="729">7</cx:pt>
          <cx:pt idx="730">8</cx:pt>
          <cx:pt idx="731">9</cx:pt>
          <cx:pt idx="732">10</cx:pt>
          <cx:pt idx="733">8</cx:pt>
          <cx:pt idx="734">10</cx:pt>
          <cx:pt idx="735">10</cx:pt>
          <cx:pt idx="736">10</cx:pt>
          <cx:pt idx="737">10</cx:pt>
          <cx:pt idx="738">10</cx:pt>
          <cx:pt idx="739">8</cx:pt>
          <cx:pt idx="740">10</cx:pt>
          <cx:pt idx="741">8</cx:pt>
          <cx:pt idx="742">8</cx:pt>
          <cx:pt idx="743">8</cx:pt>
          <cx:pt idx="744">10</cx:pt>
          <cx:pt idx="745">9</cx:pt>
          <cx:pt idx="746">10</cx:pt>
          <cx:pt idx="747">9</cx:pt>
          <cx:pt idx="748">8</cx:pt>
          <cx:pt idx="749">10</cx:pt>
          <cx:pt idx="750">8</cx:pt>
          <cx:pt idx="751">9</cx:pt>
          <cx:pt idx="752">8</cx:pt>
          <cx:pt idx="753">8.9774236387782196</cx:pt>
          <cx:pt idx="754">10</cx:pt>
          <cx:pt idx="755">10</cx:pt>
          <cx:pt idx="756">1.3627921323846131</cx:pt>
          <cx:pt idx="757">1.8572023960894009</cx:pt>
          <cx:pt idx="758">0</cx:pt>
          <cx:pt idx="759">10</cx:pt>
        </cx:lvl>
      </cx:numDim>
    </cx:data>
  </cx:chartData>
  <cx:chart>
    <cx:title pos="t" align="ctr" overlay="0">
      <cx:tx>
        <cx:txData>
          <cx:v>Likelihood of Recommending Udacity</cx:v>
        </cx:txData>
      </cx:tx>
      <cx:txPr>
        <a:bodyPr spcFirstLastPara="1" vertOverflow="ellipsis" horzOverflow="overflow" wrap="square" lIns="0" tIns="0" rIns="0" bIns="0" anchor="ctr" anchorCtr="1"/>
        <a:lstStyle/>
        <a:p>
          <a:pPr algn="ctr" rtl="0">
            <a:defRPr/>
          </a:pPr>
          <a:r>
            <a:rPr lang="en-US" sz="1400" b="1" i="0" u="none" strike="noStrike" baseline="0">
              <a:solidFill>
                <a:sysClr val="windowText" lastClr="000000">
                  <a:lumMod val="65000"/>
                  <a:lumOff val="35000"/>
                </a:sysClr>
              </a:solidFill>
              <a:latin typeface="Calibri" panose="020F0502020204030204"/>
            </a:rPr>
            <a:t>Likelihood of Recommending Udacity</a:t>
          </a:r>
        </a:p>
      </cx:txPr>
    </cx:title>
    <cx:plotArea>
      <cx:plotAreaRegion>
        <cx:series layoutId="clusteredColumn" uniqueId="{0336DE7C-BB33-4861-87DA-1478E34E444A}">
          <cx:tx>
            <cx:txData>
              <cx:f>Sheet2!$A$1</cx:f>
              <cx:v>Recommend</cx:v>
            </cx:txData>
          </cx:tx>
          <cx:dataLabels>
            <cx:visibility seriesName="0" categoryName="0" value="1"/>
          </cx:dataLabels>
          <cx:dataId val="0"/>
          <cx:layoutPr>
            <cx:binning intervalClosed="r">
              <cx:binSize val="1"/>
            </cx:binning>
          </cx:layoutPr>
        </cx:series>
      </cx:plotAreaRegion>
      <cx:axis id="0">
        <cx:catScaling gapWidth="0"/>
        <cx:title>
          <cx:tx>
            <cx:txData>
              <cx:v>Likelihood</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Likelihood</a:t>
              </a:r>
            </a:p>
          </cx:txPr>
        </cx:title>
        <cx:tickLabels/>
      </cx:axis>
      <cx:axis id="1">
        <cx:valScaling/>
        <cx:title>
          <cx:tx>
            <cx:txData>
              <cx:v>Count</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Count</a:t>
              </a:r>
            </a:p>
          </cx:txPr>
        </cx:title>
        <cx:majorGridlines/>
        <cx:tickLabels/>
      </cx:axis>
    </cx:plotArea>
  </cx:chart>
  <cx:clrMapOvr bg1="lt1" tx1="dk1" bg2="lt2" tx2="dk2" accent1="accent1" accent2="accent2" accent3="accent3" accent4="accent4" accent5="accent5" accent6="accent6" hlink="hlink" folHlink="folHlink"/>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'Hours of Learning'!$A$2:$A$621</cx:f>
        <cx:lvl ptCount="620" formatCode="0">
          <cx:pt idx="0">2</cx:pt>
          <cx:pt idx="1">2</cx:pt>
          <cx:pt idx="3">5</cx:pt>
          <cx:pt idx="4">2</cx:pt>
          <cx:pt idx="5">3</cx:pt>
          <cx:pt idx="6">6</cx:pt>
          <cx:pt idx="7">6</cx:pt>
          <cx:pt idx="8">5</cx:pt>
          <cx:pt idx="9">6</cx:pt>
          <cx:pt idx="12">4</cx:pt>
          <cx:pt idx="13">6</cx:pt>
          <cx:pt idx="14">6</cx:pt>
          <cx:pt idx="16">6</cx:pt>
          <cx:pt idx="17">2</cx:pt>
          <cx:pt idx="18">2</cx:pt>
          <cx:pt idx="21">6</cx:pt>
          <cx:pt idx="22">4</cx:pt>
          <cx:pt idx="23">4</cx:pt>
          <cx:pt idx="24">6</cx:pt>
          <cx:pt idx="26">4</cx:pt>
          <cx:pt idx="27">3</cx:pt>
          <cx:pt idx="28">5</cx:pt>
          <cx:pt idx="29">4</cx:pt>
          <cx:pt idx="30">6</cx:pt>
          <cx:pt idx="31">6</cx:pt>
          <cx:pt idx="32">6</cx:pt>
          <cx:pt idx="33">5</cx:pt>
          <cx:pt idx="34">4</cx:pt>
          <cx:pt idx="35">5</cx:pt>
          <cx:pt idx="36">6</cx:pt>
          <cx:pt idx="39">4</cx:pt>
          <cx:pt idx="40">6</cx:pt>
          <cx:pt idx="41">4</cx:pt>
          <cx:pt idx="42">4</cx:pt>
          <cx:pt idx="43">5</cx:pt>
          <cx:pt idx="44">4</cx:pt>
          <cx:pt idx="45">3</cx:pt>
          <cx:pt idx="46">4</cx:pt>
          <cx:pt idx="49">6</cx:pt>
          <cx:pt idx="51">6</cx:pt>
          <cx:pt idx="55">5</cx:pt>
          <cx:pt idx="56">6</cx:pt>
          <cx:pt idx="58">6</cx:pt>
          <cx:pt idx="60">6</cx:pt>
          <cx:pt idx="61">6</cx:pt>
          <cx:pt idx="62">4</cx:pt>
          <cx:pt idx="63">2</cx:pt>
          <cx:pt idx="64">3</cx:pt>
          <cx:pt idx="67">3</cx:pt>
          <cx:pt idx="69">3</cx:pt>
          <cx:pt idx="72">6</cx:pt>
          <cx:pt idx="73">3</cx:pt>
          <cx:pt idx="76">4</cx:pt>
          <cx:pt idx="78">6</cx:pt>
          <cx:pt idx="80">4</cx:pt>
          <cx:pt idx="83">4</cx:pt>
          <cx:pt idx="84">6</cx:pt>
          <cx:pt idx="85">6</cx:pt>
          <cx:pt idx="86">6</cx:pt>
          <cx:pt idx="90">4</cx:pt>
          <cx:pt idx="91">6</cx:pt>
          <cx:pt idx="92">6</cx:pt>
          <cx:pt idx="95">6</cx:pt>
          <cx:pt idx="97">4</cx:pt>
          <cx:pt idx="98">3</cx:pt>
          <cx:pt idx="99">6</cx:pt>
          <cx:pt idx="102">6</cx:pt>
          <cx:pt idx="103">6</cx:pt>
          <cx:pt idx="105">5</cx:pt>
          <cx:pt idx="107">6</cx:pt>
          <cx:pt idx="108">6</cx:pt>
          <cx:pt idx="111">5</cx:pt>
          <cx:pt idx="112">6</cx:pt>
          <cx:pt idx="113">6</cx:pt>
          <cx:pt idx="114">6</cx:pt>
          <cx:pt idx="115">6</cx:pt>
          <cx:pt idx="116">5</cx:pt>
          <cx:pt idx="117">5</cx:pt>
          <cx:pt idx="118">3</cx:pt>
          <cx:pt idx="119">4</cx:pt>
          <cx:pt idx="120">6</cx:pt>
          <cx:pt idx="122">6</cx:pt>
          <cx:pt idx="124">4</cx:pt>
          <cx:pt idx="125">3</cx:pt>
          <cx:pt idx="127">4</cx:pt>
          <cx:pt idx="128">6</cx:pt>
          <cx:pt idx="130">4</cx:pt>
          <cx:pt idx="131">2</cx:pt>
          <cx:pt idx="132">6</cx:pt>
          <cx:pt idx="135">6</cx:pt>
          <cx:pt idx="136">4</cx:pt>
          <cx:pt idx="138">6</cx:pt>
          <cx:pt idx="139">5</cx:pt>
          <cx:pt idx="140">5</cx:pt>
          <cx:pt idx="141">4</cx:pt>
          <cx:pt idx="142">6</cx:pt>
          <cx:pt idx="144">5</cx:pt>
          <cx:pt idx="145">6</cx:pt>
          <cx:pt idx="146">4</cx:pt>
          <cx:pt idx="147">5</cx:pt>
          <cx:pt idx="148">6</cx:pt>
          <cx:pt idx="149">5</cx:pt>
          <cx:pt idx="150">3</cx:pt>
          <cx:pt idx="151">2</cx:pt>
          <cx:pt idx="153">4</cx:pt>
          <cx:pt idx="154">6</cx:pt>
          <cx:pt idx="156">2</cx:pt>
          <cx:pt idx="158">4</cx:pt>
          <cx:pt idx="160">6</cx:pt>
          <cx:pt idx="163">4</cx:pt>
          <cx:pt idx="164">6</cx:pt>
          <cx:pt idx="165">3</cx:pt>
          <cx:pt idx="167">6</cx:pt>
          <cx:pt idx="168">6</cx:pt>
          <cx:pt idx="169">6</cx:pt>
          <cx:pt idx="171">6</cx:pt>
          <cx:pt idx="172">6</cx:pt>
          <cx:pt idx="173">3</cx:pt>
          <cx:pt idx="174">4</cx:pt>
          <cx:pt idx="175">5</cx:pt>
          <cx:pt idx="178">6</cx:pt>
          <cx:pt idx="181">5</cx:pt>
          <cx:pt idx="182">6</cx:pt>
          <cx:pt idx="183">5</cx:pt>
          <cx:pt idx="184">5</cx:pt>
          <cx:pt idx="186">5</cx:pt>
          <cx:pt idx="187">6</cx:pt>
          <cx:pt idx="188">5</cx:pt>
          <cx:pt idx="189">4</cx:pt>
          <cx:pt idx="190">5</cx:pt>
          <cx:pt idx="191">5</cx:pt>
          <cx:pt idx="192">4</cx:pt>
          <cx:pt idx="193">5</cx:pt>
          <cx:pt idx="194">6</cx:pt>
          <cx:pt idx="196">2</cx:pt>
          <cx:pt idx="197">6</cx:pt>
          <cx:pt idx="198">6</cx:pt>
          <cx:pt idx="201">5</cx:pt>
          <cx:pt idx="202">6</cx:pt>
          <cx:pt idx="204">6</cx:pt>
          <cx:pt idx="205">2</cx:pt>
          <cx:pt idx="207">6</cx:pt>
          <cx:pt idx="209">6</cx:pt>
          <cx:pt idx="210">6</cx:pt>
          <cx:pt idx="214">4</cx:pt>
          <cx:pt idx="216">4</cx:pt>
          <cx:pt idx="217">6</cx:pt>
          <cx:pt idx="218">2</cx:pt>
          <cx:pt idx="219">4</cx:pt>
          <cx:pt idx="220">6</cx:pt>
          <cx:pt idx="221">3</cx:pt>
          <cx:pt idx="222">6</cx:pt>
          <cx:pt idx="223">2</cx:pt>
          <cx:pt idx="224">5</cx:pt>
          <cx:pt idx="225">6</cx:pt>
          <cx:pt idx="226">6</cx:pt>
          <cx:pt idx="229">3</cx:pt>
          <cx:pt idx="230">4</cx:pt>
          <cx:pt idx="231">6</cx:pt>
          <cx:pt idx="232">3</cx:pt>
          <cx:pt idx="233">6</cx:pt>
          <cx:pt idx="234">3</cx:pt>
          <cx:pt idx="235">3</cx:pt>
          <cx:pt idx="236">4</cx:pt>
          <cx:pt idx="237">6</cx:pt>
          <cx:pt idx="238">6</cx:pt>
          <cx:pt idx="239">6</cx:pt>
          <cx:pt idx="241">6</cx:pt>
          <cx:pt idx="242">3</cx:pt>
          <cx:pt idx="243">6</cx:pt>
          <cx:pt idx="245">5</cx:pt>
          <cx:pt idx="246">4</cx:pt>
          <cx:pt idx="247">4</cx:pt>
          <cx:pt idx="248">6</cx:pt>
          <cx:pt idx="249">3</cx:pt>
          <cx:pt idx="252">3</cx:pt>
          <cx:pt idx="253">5</cx:pt>
          <cx:pt idx="254">3</cx:pt>
          <cx:pt idx="255">3</cx:pt>
          <cx:pt idx="257">5</cx:pt>
          <cx:pt idx="259">6</cx:pt>
          <cx:pt idx="261">5</cx:pt>
          <cx:pt idx="262">4</cx:pt>
          <cx:pt idx="268">6</cx:pt>
          <cx:pt idx="270">4</cx:pt>
          <cx:pt idx="271">6</cx:pt>
          <cx:pt idx="273">6</cx:pt>
          <cx:pt idx="274">4</cx:pt>
          <cx:pt idx="276">5</cx:pt>
          <cx:pt idx="277">4</cx:pt>
          <cx:pt idx="278">5</cx:pt>
          <cx:pt idx="279">6</cx:pt>
          <cx:pt idx="280">4</cx:pt>
          <cx:pt idx="281">6</cx:pt>
          <cx:pt idx="282">6</cx:pt>
          <cx:pt idx="283">6</cx:pt>
          <cx:pt idx="284">5</cx:pt>
          <cx:pt idx="285">4</cx:pt>
          <cx:pt idx="288">5</cx:pt>
          <cx:pt idx="289">6</cx:pt>
          <cx:pt idx="290">6</cx:pt>
          <cx:pt idx="293">5</cx:pt>
          <cx:pt idx="297">4</cx:pt>
          <cx:pt idx="298">6</cx:pt>
          <cx:pt idx="299">6</cx:pt>
          <cx:pt idx="300">5</cx:pt>
          <cx:pt idx="301">6</cx:pt>
          <cx:pt idx="302">3</cx:pt>
          <cx:pt idx="303">6</cx:pt>
          <cx:pt idx="304">4</cx:pt>
          <cx:pt idx="305">6</cx:pt>
          <cx:pt idx="306">3</cx:pt>
          <cx:pt idx="309">4</cx:pt>
          <cx:pt idx="311">6</cx:pt>
          <cx:pt idx="312">3</cx:pt>
          <cx:pt idx="314">4</cx:pt>
          <cx:pt idx="315">3</cx:pt>
          <cx:pt idx="316">6</cx:pt>
          <cx:pt idx="317">5</cx:pt>
          <cx:pt idx="320">4</cx:pt>
          <cx:pt idx="321">4</cx:pt>
          <cx:pt idx="323">1</cx:pt>
          <cx:pt idx="324">5</cx:pt>
          <cx:pt idx="325">6</cx:pt>
          <cx:pt idx="326">6</cx:pt>
          <cx:pt idx="327">5</cx:pt>
          <cx:pt idx="328">6</cx:pt>
          <cx:pt idx="329">4</cx:pt>
          <cx:pt idx="330">5</cx:pt>
          <cx:pt idx="332">4</cx:pt>
          <cx:pt idx="333">2</cx:pt>
          <cx:pt idx="334">5</cx:pt>
          <cx:pt idx="335">6</cx:pt>
          <cx:pt idx="336">2</cx:pt>
          <cx:pt idx="337">6</cx:pt>
          <cx:pt idx="338">4</cx:pt>
          <cx:pt idx="339">5</cx:pt>
          <cx:pt idx="340">4</cx:pt>
          <cx:pt idx="341">6</cx:pt>
          <cx:pt idx="342">5</cx:pt>
          <cx:pt idx="343">3</cx:pt>
          <cx:pt idx="344">6</cx:pt>
          <cx:pt idx="345">4</cx:pt>
          <cx:pt idx="346">6</cx:pt>
          <cx:pt idx="347">5</cx:pt>
          <cx:pt idx="348">4</cx:pt>
          <cx:pt idx="351">3</cx:pt>
          <cx:pt idx="352">6</cx:pt>
          <cx:pt idx="353">5</cx:pt>
          <cx:pt idx="354">4</cx:pt>
          <cx:pt idx="356">3</cx:pt>
          <cx:pt idx="358">4</cx:pt>
          <cx:pt idx="359">4</cx:pt>
          <cx:pt idx="360">6</cx:pt>
          <cx:pt idx="361">5</cx:pt>
          <cx:pt idx="362">3</cx:pt>
          <cx:pt idx="364">6</cx:pt>
          <cx:pt idx="366">5</cx:pt>
          <cx:pt idx="367">3</cx:pt>
          <cx:pt idx="368">6</cx:pt>
          <cx:pt idx="369">5</cx:pt>
          <cx:pt idx="372">1</cx:pt>
          <cx:pt idx="373">6</cx:pt>
          <cx:pt idx="374">6</cx:pt>
          <cx:pt idx="376">6</cx:pt>
          <cx:pt idx="377">6</cx:pt>
          <cx:pt idx="378">5</cx:pt>
          <cx:pt idx="379">6</cx:pt>
          <cx:pt idx="380">5</cx:pt>
          <cx:pt idx="381">6</cx:pt>
          <cx:pt idx="382">5</cx:pt>
          <cx:pt idx="383">5</cx:pt>
          <cx:pt idx="384">5</cx:pt>
          <cx:pt idx="385">5</cx:pt>
          <cx:pt idx="387">6</cx:pt>
          <cx:pt idx="389">6</cx:pt>
          <cx:pt idx="391">6</cx:pt>
          <cx:pt idx="393">4</cx:pt>
          <cx:pt idx="395">5</cx:pt>
          <cx:pt idx="396">3</cx:pt>
          <cx:pt idx="397">4</cx:pt>
          <cx:pt idx="398">4</cx:pt>
          <cx:pt idx="401">4</cx:pt>
          <cx:pt idx="402">2</cx:pt>
          <cx:pt idx="404">6</cx:pt>
          <cx:pt idx="405">4</cx:pt>
          <cx:pt idx="406">1</cx:pt>
          <cx:pt idx="407">6</cx:pt>
          <cx:pt idx="408">6</cx:pt>
          <cx:pt idx="411">3</cx:pt>
          <cx:pt idx="412">4</cx:pt>
          <cx:pt idx="413">4</cx:pt>
          <cx:pt idx="415">6</cx:pt>
          <cx:pt idx="419">6</cx:pt>
          <cx:pt idx="420">6</cx:pt>
          <cx:pt idx="421">4</cx:pt>
          <cx:pt idx="423">5</cx:pt>
          <cx:pt idx="424">6</cx:pt>
          <cx:pt idx="425">5</cx:pt>
          <cx:pt idx="432">3</cx:pt>
          <cx:pt idx="433">4</cx:pt>
          <cx:pt idx="434">2</cx:pt>
          <cx:pt idx="435">3</cx:pt>
          <cx:pt idx="436">3</cx:pt>
          <cx:pt idx="437">5</cx:pt>
          <cx:pt idx="438">2</cx:pt>
          <cx:pt idx="439">6</cx:pt>
          <cx:pt idx="441">4</cx:pt>
          <cx:pt idx="444">6</cx:pt>
          <cx:pt idx="446">5</cx:pt>
          <cx:pt idx="447">5</cx:pt>
          <cx:pt idx="448">6</cx:pt>
          <cx:pt idx="450">6</cx:pt>
          <cx:pt idx="451">3</cx:pt>
          <cx:pt idx="453">4</cx:pt>
          <cx:pt idx="454">6</cx:pt>
          <cx:pt idx="455">1</cx:pt>
          <cx:pt idx="456">2</cx:pt>
          <cx:pt idx="457">3</cx:pt>
          <cx:pt idx="462">2</cx:pt>
          <cx:pt idx="463">3</cx:pt>
          <cx:pt idx="465">4</cx:pt>
          <cx:pt idx="466">6</cx:pt>
          <cx:pt idx="467">4</cx:pt>
          <cx:pt idx="468">3</cx:pt>
          <cx:pt idx="469">6</cx:pt>
          <cx:pt idx="470">6</cx:pt>
          <cx:pt idx="472">6</cx:pt>
          <cx:pt idx="474">5</cx:pt>
          <cx:pt idx="477">4</cx:pt>
          <cx:pt idx="478">6</cx:pt>
          <cx:pt idx="479">4</cx:pt>
          <cx:pt idx="480">5</cx:pt>
          <cx:pt idx="481">5</cx:pt>
          <cx:pt idx="482">4</cx:pt>
          <cx:pt idx="483">4</cx:pt>
          <cx:pt idx="485">6</cx:pt>
          <cx:pt idx="486">6</cx:pt>
          <cx:pt idx="487">5</cx:pt>
          <cx:pt idx="490">6</cx:pt>
          <cx:pt idx="491">5</cx:pt>
          <cx:pt idx="495">3</cx:pt>
          <cx:pt idx="496">2</cx:pt>
          <cx:pt idx="497">6</cx:pt>
          <cx:pt idx="499">3</cx:pt>
          <cx:pt idx="501">3</cx:pt>
          <cx:pt idx="502">4</cx:pt>
          <cx:pt idx="503">6</cx:pt>
          <cx:pt idx="505">4</cx:pt>
          <cx:pt idx="506">2</cx:pt>
          <cx:pt idx="507">6</cx:pt>
          <cx:pt idx="508">6</cx:pt>
          <cx:pt idx="509">6</cx:pt>
          <cx:pt idx="518">5</cx:pt>
          <cx:pt idx="519">6</cx:pt>
          <cx:pt idx="520">6</cx:pt>
          <cx:pt idx="521">6</cx:pt>
          <cx:pt idx="522">5</cx:pt>
          <cx:pt idx="523">2</cx:pt>
          <cx:pt idx="524">5</cx:pt>
          <cx:pt idx="525">3</cx:pt>
          <cx:pt idx="526">5</cx:pt>
          <cx:pt idx="527">4</cx:pt>
          <cx:pt idx="528">6</cx:pt>
          <cx:pt idx="529">4</cx:pt>
          <cx:pt idx="530">4</cx:pt>
          <cx:pt idx="531">6</cx:pt>
          <cx:pt idx="532">6</cx:pt>
          <cx:pt idx="533">5</cx:pt>
          <cx:pt idx="534">4</cx:pt>
          <cx:pt idx="535">5</cx:pt>
          <cx:pt idx="536">3</cx:pt>
          <cx:pt idx="537">6</cx:pt>
          <cx:pt idx="538">6</cx:pt>
          <cx:pt idx="539">4</cx:pt>
          <cx:pt idx="541">5</cx:pt>
          <cx:pt idx="542">3</cx:pt>
          <cx:pt idx="543">6</cx:pt>
          <cx:pt idx="545">6</cx:pt>
          <cx:pt idx="547">6</cx:pt>
          <cx:pt idx="548">6</cx:pt>
          <cx:pt idx="549">6</cx:pt>
          <cx:pt idx="550">3</cx:pt>
          <cx:pt idx="551">4</cx:pt>
          <cx:pt idx="553">5</cx:pt>
          <cx:pt idx="555">5</cx:pt>
          <cx:pt idx="557">6</cx:pt>
          <cx:pt idx="558">3</cx:pt>
          <cx:pt idx="561">5</cx:pt>
          <cx:pt idx="562">6</cx:pt>
          <cx:pt idx="563">6</cx:pt>
          <cx:pt idx="566">5</cx:pt>
          <cx:pt idx="567">2</cx:pt>
          <cx:pt idx="568">3</cx:pt>
          <cx:pt idx="570">6</cx:pt>
          <cx:pt idx="571">6</cx:pt>
          <cx:pt idx="572">5</cx:pt>
          <cx:pt idx="573">6</cx:pt>
          <cx:pt idx="574">5</cx:pt>
          <cx:pt idx="575">3</cx:pt>
          <cx:pt idx="576">6</cx:pt>
          <cx:pt idx="578">6</cx:pt>
          <cx:pt idx="580">6</cx:pt>
          <cx:pt idx="581">2</cx:pt>
          <cx:pt idx="582">6</cx:pt>
          <cx:pt idx="583">6</cx:pt>
          <cx:pt idx="584">4</cx:pt>
          <cx:pt idx="585">4</cx:pt>
          <cx:pt idx="586">5</cx:pt>
          <cx:pt idx="588">5</cx:pt>
          <cx:pt idx="590">4</cx:pt>
          <cx:pt idx="591">6</cx:pt>
          <cx:pt idx="592">3</cx:pt>
          <cx:pt idx="593">4</cx:pt>
          <cx:pt idx="595">4</cx:pt>
          <cx:pt idx="596">3</cx:pt>
          <cx:pt idx="597">6</cx:pt>
          <cx:pt idx="599">5</cx:pt>
          <cx:pt idx="600">4</cx:pt>
          <cx:pt idx="602">6</cx:pt>
          <cx:pt idx="603">3</cx:pt>
          <cx:pt idx="604">4</cx:pt>
          <cx:pt idx="605">6</cx:pt>
          <cx:pt idx="607">5</cx:pt>
          <cx:pt idx="608">3</cx:pt>
          <cx:pt idx="609">4</cx:pt>
          <cx:pt idx="610">6</cx:pt>
          <cx:pt idx="611">5</cx:pt>
          <cx:pt idx="612">3</cx:pt>
          <cx:pt idx="613">3</cx:pt>
          <cx:pt idx="615">6</cx:pt>
          <cx:pt idx="616">3</cx:pt>
          <cx:pt idx="617">2</cx:pt>
          <cx:pt idx="619">6</cx:pt>
        </cx:lvl>
      </cx:numDim>
    </cx:data>
  </cx:chartData>
  <cx:chart>
    <cx:title pos="t" align="ctr" overlay="0">
      <cx:tx>
        <cx:txData>
          <cx:v>Hours of Learning Per Week - Employed</cx:v>
        </cx:txData>
      </cx:tx>
      <cx:txPr>
        <a:bodyPr spcFirstLastPara="1" vertOverflow="ellipsis" horzOverflow="overflow" wrap="square" lIns="0" tIns="0" rIns="0" bIns="0" anchor="ctr" anchorCtr="1"/>
        <a:lstStyle/>
        <a:p>
          <a:pPr algn="ctr" rtl="0">
            <a:defRPr/>
          </a:pPr>
          <a:r>
            <a:rPr lang="en-US" sz="1400" b="1" i="0" u="none" strike="noStrike" baseline="0">
              <a:solidFill>
                <a:sysClr val="windowText" lastClr="000000">
                  <a:lumMod val="65000"/>
                  <a:lumOff val="35000"/>
                </a:sysClr>
              </a:solidFill>
              <a:latin typeface="Calibri" panose="020F0502020204030204"/>
            </a:rPr>
            <a:t>Hours of Learning Per Week - Employed</a:t>
          </a:r>
        </a:p>
      </cx:txPr>
    </cx:title>
    <cx:plotArea>
      <cx:plotAreaRegion>
        <cx:series layoutId="clusteredColumn" uniqueId="{EDC9D02A-3D0C-4C4D-99AF-4AD9373A553C}">
          <cx:tx>
            <cx:txData>
              <cx:f>'Hours of Learning'!$A$1</cx:f>
              <cx:v>HPW_Learning-Employed</cx:v>
            </cx:txData>
          </cx:tx>
          <cx:dataId val="0"/>
          <cx:layoutPr>
            <cx:binning intervalClosed="r">
              <cx:binSize val="1"/>
            </cx:binning>
          </cx:layoutPr>
        </cx:series>
      </cx:plotAreaRegion>
      <cx:axis id="0">
        <cx:catScaling gapWidth="0"/>
        <cx:title>
          <cx:tx>
            <cx:txData>
              <cx:v>Hours of Learning Per Week</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Hours of Learning Per Week</a:t>
              </a:r>
            </a:p>
          </cx:txPr>
        </cx:title>
        <cx:tickLabels/>
      </cx:axis>
      <cx:axis id="1">
        <cx:valScaling/>
        <cx:title>
          <cx:tx>
            <cx:txData>
              <cx:v>Count</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Count</a:t>
              </a:r>
            </a:p>
          </cx:txPr>
        </cx:title>
        <cx:majorGridlines/>
        <cx:tickLabels/>
      </cx:axis>
    </cx:plotArea>
  </cx:chart>
  <cx:clrMapOvr bg1="lt1" tx1="dk1" bg2="lt2" tx2="dk2" accent1="accent1" accent2="accent2" accent3="accent3" accent4="accent4" accent5="accent5" accent6="accent6" hlink="hlink" folHlink="folHlink"/>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'Hours of Learning'!$B$2:$B$134</cx:f>
        <cx:lvl ptCount="133" formatCode="0">
          <cx:pt idx="1">2</cx:pt>
          <cx:pt idx="3">6</cx:pt>
          <cx:pt idx="4">4</cx:pt>
          <cx:pt idx="5">3</cx:pt>
          <cx:pt idx="6">6</cx:pt>
          <cx:pt idx="7">5</cx:pt>
          <cx:pt idx="8">6</cx:pt>
          <cx:pt idx="9">6</cx:pt>
          <cx:pt idx="10">4</cx:pt>
          <cx:pt idx="11">3</cx:pt>
          <cx:pt idx="12">6</cx:pt>
          <cx:pt idx="13">4</cx:pt>
          <cx:pt idx="16">6</cx:pt>
          <cx:pt idx="18">6</cx:pt>
          <cx:pt idx="20">6</cx:pt>
          <cx:pt idx="21">6</cx:pt>
          <cx:pt idx="22">4</cx:pt>
          <cx:pt idx="25">6</cx:pt>
          <cx:pt idx="27">6</cx:pt>
          <cx:pt idx="28">5</cx:pt>
          <cx:pt idx="30">6</cx:pt>
          <cx:pt idx="32">6</cx:pt>
          <cx:pt idx="33">4</cx:pt>
          <cx:pt idx="35">6</cx:pt>
          <cx:pt idx="36">5</cx:pt>
          <cx:pt idx="37">6</cx:pt>
          <cx:pt idx="38">5</cx:pt>
          <cx:pt idx="41">1</cx:pt>
          <cx:pt idx="44">6</cx:pt>
          <cx:pt idx="46">4</cx:pt>
          <cx:pt idx="47">4</cx:pt>
          <cx:pt idx="48">6</cx:pt>
          <cx:pt idx="49">3</cx:pt>
          <cx:pt idx="52">6</cx:pt>
          <cx:pt idx="53">3</cx:pt>
          <cx:pt idx="54">6</cx:pt>
          <cx:pt idx="56">3</cx:pt>
          <cx:pt idx="57">6</cx:pt>
          <cx:pt idx="58">6</cx:pt>
          <cx:pt idx="60">3</cx:pt>
          <cx:pt idx="63">5</cx:pt>
          <cx:pt idx="65">4</cx:pt>
          <cx:pt idx="66">6</cx:pt>
          <cx:pt idx="68">3</cx:pt>
          <cx:pt idx="69">3</cx:pt>
          <cx:pt idx="70">6</cx:pt>
          <cx:pt idx="72">5</cx:pt>
          <cx:pt idx="73">6</cx:pt>
          <cx:pt idx="75">5</cx:pt>
          <cx:pt idx="76">5</cx:pt>
          <cx:pt idx="78">5</cx:pt>
          <cx:pt idx="81">6</cx:pt>
          <cx:pt idx="83">5</cx:pt>
          <cx:pt idx="84">6</cx:pt>
          <cx:pt idx="86">6</cx:pt>
          <cx:pt idx="87">6</cx:pt>
          <cx:pt idx="88">4</cx:pt>
          <cx:pt idx="89">3</cx:pt>
          <cx:pt idx="90">6</cx:pt>
          <cx:pt idx="91">6</cx:pt>
          <cx:pt idx="92">6</cx:pt>
          <cx:pt idx="93">6</cx:pt>
          <cx:pt idx="94">5</cx:pt>
          <cx:pt idx="95">6</cx:pt>
          <cx:pt idx="96">5</cx:pt>
          <cx:pt idx="97">5</cx:pt>
          <cx:pt idx="98">6</cx:pt>
          <cx:pt idx="102">3</cx:pt>
          <cx:pt idx="103">6</cx:pt>
          <cx:pt idx="104">5</cx:pt>
          <cx:pt idx="105">6</cx:pt>
          <cx:pt idx="106">6</cx:pt>
          <cx:pt idx="107">6</cx:pt>
          <cx:pt idx="108">4</cx:pt>
          <cx:pt idx="109">6</cx:pt>
          <cx:pt idx="112">3</cx:pt>
          <cx:pt idx="113">3</cx:pt>
          <cx:pt idx="114">6</cx:pt>
          <cx:pt idx="115">5</cx:pt>
          <cx:pt idx="116">6</cx:pt>
          <cx:pt idx="118">4</cx:pt>
          <cx:pt idx="119">6</cx:pt>
          <cx:pt idx="120">6</cx:pt>
          <cx:pt idx="121">4</cx:pt>
          <cx:pt idx="123">6</cx:pt>
          <cx:pt idx="124">6</cx:pt>
          <cx:pt idx="125">2</cx:pt>
          <cx:pt idx="126">6</cx:pt>
          <cx:pt idx="128">4</cx:pt>
          <cx:pt idx="129">6</cx:pt>
          <cx:pt idx="131">4</cx:pt>
          <cx:pt idx="132">5</cx:pt>
        </cx:lvl>
      </cx:numDim>
    </cx:data>
  </cx:chartData>
  <cx:chart>
    <cx:title pos="t" align="ctr" overlay="0">
      <cx:tx>
        <cx:txData>
          <cx:v>Hours of Learning Per Week - Unemployed</cx:v>
        </cx:txData>
      </cx:tx>
      <cx:txPr>
        <a:bodyPr spcFirstLastPara="1" vertOverflow="ellipsis" horzOverflow="overflow" wrap="square" lIns="0" tIns="0" rIns="0" bIns="0" anchor="ctr" anchorCtr="1"/>
        <a:lstStyle/>
        <a:p>
          <a:pPr algn="ctr" rtl="0">
            <a:defRPr/>
          </a:pPr>
          <a:r>
            <a:rPr lang="en-US" sz="1400" b="1" i="0" u="none" strike="noStrike" baseline="0">
              <a:solidFill>
                <a:sysClr val="windowText" lastClr="000000">
                  <a:lumMod val="65000"/>
                  <a:lumOff val="35000"/>
                </a:sysClr>
              </a:solidFill>
              <a:latin typeface="Calibri" panose="020F0502020204030204"/>
            </a:rPr>
            <a:t>Hours of Learning Per Week - Unemployed</a:t>
          </a:r>
        </a:p>
      </cx:txPr>
    </cx:title>
    <cx:plotArea>
      <cx:plotAreaRegion>
        <cx:series layoutId="clusteredColumn" uniqueId="{A71F982C-373A-4AAE-9EE1-5845B2DF1918}">
          <cx:tx>
            <cx:txData>
              <cx:f>'Hours of Learning'!$B$1</cx:f>
              <cx:v>HPW_Learning-Unemployed</cx:v>
            </cx:txData>
          </cx:tx>
          <cx:dataId val="0"/>
          <cx:layoutPr>
            <cx:binning intervalClosed="r">
              <cx:binSize val="1"/>
            </cx:binning>
          </cx:layoutPr>
        </cx:series>
      </cx:plotAreaRegion>
      <cx:axis id="0">
        <cx:catScaling gapWidth="0"/>
        <cx:title>
          <cx:tx>
            <cx:txData>
              <cx:v>Hours of Learning Per Week</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Hours of Learning Per Week</a:t>
              </a:r>
            </a:p>
          </cx:txPr>
        </cx:title>
        <cx:tickLabels/>
      </cx:axis>
      <cx:axis id="1">
        <cx:valScaling/>
        <cx:title>
          <cx:tx>
            <cx:txData>
              <cx:v>Count</cx:v>
            </cx:txData>
          </cx:tx>
          <cx:txPr>
            <a:bodyPr spcFirstLastPara="1" vertOverflow="ellipsis" horzOverflow="overflow" wrap="square" lIns="0" tIns="0" rIns="0" bIns="0" anchor="ctr" anchorCtr="1"/>
            <a:lstStyle/>
            <a:p>
              <a:pPr algn="ctr" rtl="0">
                <a:defRPr/>
              </a:pPr>
              <a:r>
                <a:rPr lang="en-US" sz="900" b="1" i="0" u="none" strike="noStrike" baseline="0">
                  <a:solidFill>
                    <a:sysClr val="windowText" lastClr="000000">
                      <a:lumMod val="65000"/>
                      <a:lumOff val="35000"/>
                    </a:sysClr>
                  </a:solidFill>
                  <a:latin typeface="Calibri" panose="020F0502020204030204"/>
                </a:rPr>
                <a:t>Count</a:t>
              </a:r>
            </a:p>
          </cx:txPr>
        </cx:title>
        <cx:majorGridlines/>
        <cx:tickLabels/>
      </cx:axis>
    </cx:plotArea>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 name="Shape 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3.png"/><Relationship Id="rId5" Type="http://schemas.microsoft.com/office/2014/relationships/chartEx" Target="../charts/chartEx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body" idx="1"/>
          </p:nvPr>
        </p:nvSpPr>
        <p:spPr>
          <a:xfrm>
            <a:off x="4635372" y="969817"/>
            <a:ext cx="4114128" cy="4107873"/>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r>
              <a:rPr lang="en-US" sz="1200" dirty="0">
                <a:latin typeface="Open Sans"/>
                <a:ea typeface="Open Sans"/>
                <a:cs typeface="Open Sans"/>
                <a:sym typeface="Open Sans"/>
              </a:rPr>
              <a:t>Since this is a categorical data, I didn’t include the measures of center in this analysis.</a:t>
            </a:r>
          </a:p>
          <a:p>
            <a:pPr marL="0" lvl="0" indent="0" rtl="0">
              <a:spcBef>
                <a:spcPts val="0"/>
              </a:spcBef>
              <a:spcAft>
                <a:spcPts val="1600"/>
              </a:spcAft>
              <a:buNone/>
            </a:pPr>
            <a:r>
              <a:rPr lang="en-US" sz="1200" dirty="0">
                <a:latin typeface="Open Sans"/>
                <a:ea typeface="Open Sans"/>
                <a:cs typeface="Open Sans"/>
                <a:sym typeface="Open Sans"/>
              </a:rPr>
              <a:t>Most of the respondents are individual contributors at their places of employment. </a:t>
            </a:r>
          </a:p>
          <a:p>
            <a:pPr marL="0" lvl="0" indent="0" algn="just" rtl="0">
              <a:spcBef>
                <a:spcPts val="0"/>
              </a:spcBef>
              <a:spcAft>
                <a:spcPts val="1600"/>
              </a:spcAft>
              <a:buNone/>
            </a:pPr>
            <a:r>
              <a:rPr lang="en-US" sz="1200" dirty="0">
                <a:latin typeface="Open Sans"/>
                <a:ea typeface="Open Sans"/>
                <a:cs typeface="Open Sans"/>
                <a:sym typeface="Open Sans"/>
              </a:rPr>
              <a:t>The next highest occurring group is the Manager, followed by those who declared their job level is not applicable to them. These are probably those who are not employed but we don’t have enough data to substantiate this fact.</a:t>
            </a:r>
          </a:p>
        </p:txBody>
      </p:sp>
      <p:sp>
        <p:nvSpPr>
          <p:cNvPr id="60" name="Shape 60"/>
          <p:cNvSpPr/>
          <p:nvPr/>
        </p:nvSpPr>
        <p:spPr>
          <a:xfrm>
            <a:off x="84671" y="969817"/>
            <a:ext cx="4383437" cy="4107874"/>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1" name="Shape 61"/>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rgbClr val="FFFFFF"/>
                </a:solidFill>
                <a:latin typeface="Open Sans"/>
                <a:ea typeface="Open Sans"/>
                <a:cs typeface="Open Sans"/>
                <a:sym typeface="Open Sans"/>
              </a:rPr>
              <a:t>What are the most common job level among the Respondents?</a:t>
            </a:r>
            <a:endParaRPr dirty="0">
              <a:solidFill>
                <a:srgbClr val="FFFFFF"/>
              </a:solidFill>
              <a:latin typeface="Open Sans"/>
              <a:ea typeface="Open Sans"/>
              <a:cs typeface="Open Sans"/>
              <a:sym typeface="Open Sans"/>
            </a:endParaRPr>
          </a:p>
        </p:txBody>
      </p:sp>
      <p:graphicFrame>
        <p:nvGraphicFramePr>
          <p:cNvPr id="15" name="Chart 14">
            <a:extLst>
              <a:ext uri="{FF2B5EF4-FFF2-40B4-BE49-F238E27FC236}">
                <a16:creationId xmlns:a16="http://schemas.microsoft.com/office/drawing/2014/main" id="{66C4052A-7729-4F17-B0AC-FB011002976A}"/>
              </a:ext>
            </a:extLst>
          </p:cNvPr>
          <p:cNvGraphicFramePr>
            <a:graphicFrameLocks/>
          </p:cNvGraphicFramePr>
          <p:nvPr>
            <p:extLst>
              <p:ext uri="{D42A27DB-BD31-4B8C-83A1-F6EECF244321}">
                <p14:modId xmlns:p14="http://schemas.microsoft.com/office/powerpoint/2010/main" val="3576459081"/>
              </p:ext>
            </p:extLst>
          </p:nvPr>
        </p:nvGraphicFramePr>
        <p:xfrm>
          <a:off x="84671" y="969817"/>
          <a:ext cx="4383438" cy="410787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body" idx="1"/>
          </p:nvPr>
        </p:nvSpPr>
        <p:spPr>
          <a:xfrm>
            <a:off x="4278922" y="1418450"/>
            <a:ext cx="4865077" cy="3235612"/>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r>
              <a:rPr lang="en-US" dirty="0">
                <a:latin typeface="Open Sans"/>
                <a:ea typeface="Open Sans"/>
                <a:cs typeface="Open Sans"/>
                <a:sym typeface="Open Sans"/>
              </a:rPr>
              <a:t>This is a categorical data. So, I have left out the measures of centers.</a:t>
            </a:r>
          </a:p>
          <a:p>
            <a:pPr marL="0" lvl="0" indent="0" rtl="0">
              <a:spcBef>
                <a:spcPts val="0"/>
              </a:spcBef>
              <a:spcAft>
                <a:spcPts val="1600"/>
              </a:spcAft>
              <a:buNone/>
            </a:pPr>
            <a:r>
              <a:rPr lang="en-US" dirty="0">
                <a:latin typeface="Open Sans"/>
                <a:ea typeface="Open Sans"/>
                <a:cs typeface="Open Sans"/>
                <a:sym typeface="Open Sans"/>
              </a:rPr>
              <a:t>Among the respondents, the country with the most representation is Argentina with 73 people while the country with the least representation is Canada.</a:t>
            </a:r>
          </a:p>
          <a:p>
            <a:pPr marL="0" lvl="0" indent="0" rtl="0">
              <a:spcBef>
                <a:spcPts val="0"/>
              </a:spcBef>
              <a:spcAft>
                <a:spcPts val="1600"/>
              </a:spcAft>
              <a:buNone/>
            </a:pPr>
            <a:r>
              <a:rPr lang="en-US" dirty="0">
                <a:latin typeface="Open Sans"/>
                <a:ea typeface="Open Sans"/>
                <a:cs typeface="Open Sans"/>
                <a:sym typeface="Open Sans"/>
              </a:rPr>
              <a:t>It can also be seen that some of these countries tie with regards to their representation among the respondents.</a:t>
            </a:r>
          </a:p>
        </p:txBody>
      </p:sp>
      <p:sp>
        <p:nvSpPr>
          <p:cNvPr id="67" name="Shape 67"/>
          <p:cNvSpPr/>
          <p:nvPr/>
        </p:nvSpPr>
        <p:spPr>
          <a:xfrm>
            <a:off x="166732" y="1418449"/>
            <a:ext cx="3959792" cy="323561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8" name="Shape 68"/>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FFFFF"/>
                </a:solidFill>
                <a:latin typeface="Open Sans"/>
                <a:ea typeface="Open Sans"/>
                <a:cs typeface="Open Sans"/>
                <a:sym typeface="Open Sans"/>
              </a:rPr>
              <a:t>  </a:t>
            </a:r>
            <a:r>
              <a:rPr lang="en-US" dirty="0">
                <a:solidFill>
                  <a:srgbClr val="FFFFFF"/>
                </a:solidFill>
                <a:latin typeface="Open Sans"/>
                <a:ea typeface="Open Sans"/>
                <a:cs typeface="Open Sans"/>
                <a:sym typeface="Open Sans"/>
              </a:rPr>
              <a:t>Where Do The Respondents Come From?</a:t>
            </a:r>
            <a:endParaRPr dirty="0">
              <a:solidFill>
                <a:srgbClr val="FFFFFF"/>
              </a:solidFill>
              <a:latin typeface="Open Sans"/>
              <a:ea typeface="Open Sans"/>
              <a:cs typeface="Open Sans"/>
              <a:sym typeface="Open Sans"/>
            </a:endParaRPr>
          </a:p>
        </p:txBody>
      </p:sp>
      <p:graphicFrame>
        <p:nvGraphicFramePr>
          <p:cNvPr id="7" name="Chart 6">
            <a:extLst>
              <a:ext uri="{FF2B5EF4-FFF2-40B4-BE49-F238E27FC236}">
                <a16:creationId xmlns:a16="http://schemas.microsoft.com/office/drawing/2014/main" id="{51602D28-2F36-471A-B69F-C4839FBC6B9B}"/>
              </a:ext>
            </a:extLst>
          </p:cNvPr>
          <p:cNvGraphicFramePr>
            <a:graphicFrameLocks/>
          </p:cNvGraphicFramePr>
          <p:nvPr>
            <p:extLst>
              <p:ext uri="{D42A27DB-BD31-4B8C-83A1-F6EECF244321}">
                <p14:modId xmlns:p14="http://schemas.microsoft.com/office/powerpoint/2010/main" val="2684813129"/>
              </p:ext>
            </p:extLst>
          </p:nvPr>
        </p:nvGraphicFramePr>
        <p:xfrm>
          <a:off x="123038" y="1418449"/>
          <a:ext cx="4003486" cy="323561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body" idx="1"/>
          </p:nvPr>
        </p:nvSpPr>
        <p:spPr>
          <a:xfrm>
            <a:off x="4173415" y="1418449"/>
            <a:ext cx="4576085" cy="3589969"/>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endParaRPr lang="en-US" dirty="0">
              <a:latin typeface="Open Sans"/>
              <a:ea typeface="Open Sans"/>
              <a:cs typeface="Open Sans"/>
              <a:sym typeface="Open Sans"/>
            </a:endParaRPr>
          </a:p>
          <a:p>
            <a:pPr marL="0" lvl="0" indent="0" rtl="0">
              <a:spcBef>
                <a:spcPts val="0"/>
              </a:spcBef>
              <a:spcAft>
                <a:spcPts val="1600"/>
              </a:spcAft>
              <a:buNone/>
            </a:pPr>
            <a:endParaRPr lang="en-US" dirty="0">
              <a:latin typeface="Open Sans"/>
              <a:ea typeface="Open Sans"/>
              <a:cs typeface="Open Sans"/>
              <a:sym typeface="Open Sans"/>
            </a:endParaRPr>
          </a:p>
          <a:p>
            <a:pPr marL="0" lvl="0" indent="0" algn="just" rtl="0">
              <a:spcBef>
                <a:spcPts val="0"/>
              </a:spcBef>
              <a:spcAft>
                <a:spcPts val="1600"/>
              </a:spcAft>
              <a:buNone/>
            </a:pPr>
            <a:r>
              <a:rPr lang="en-US" sz="900" dirty="0">
                <a:latin typeface="Open Sans"/>
                <a:ea typeface="Open Sans"/>
                <a:cs typeface="Open Sans"/>
                <a:sym typeface="Open Sans"/>
              </a:rPr>
              <a:t>Most of the respondent rated the likelihood of recommending Udacity as 10. Mean=8.98. Therefore, an average respondent gave a likelihood of 8.98 out of 10. The Median is 10. This means the middle recommendation value is 10 (if ordered from the smallest to the highest.) Standard deviation of 1.36 indicate a small variation (spread) in the distribution of recommendation by the respondents.</a:t>
            </a:r>
          </a:p>
          <a:p>
            <a:pPr marL="0" lvl="0" indent="0" algn="just" rtl="0">
              <a:spcBef>
                <a:spcPts val="0"/>
              </a:spcBef>
              <a:spcAft>
                <a:spcPts val="1600"/>
              </a:spcAft>
              <a:buNone/>
            </a:pPr>
            <a:r>
              <a:rPr lang="en-US" sz="900" dirty="0">
                <a:latin typeface="Open Sans"/>
                <a:ea typeface="Open Sans"/>
                <a:cs typeface="Open Sans"/>
                <a:sym typeface="Open Sans"/>
              </a:rPr>
              <a:t>The minimum and the maximum recommendations are 0 and 10 respectively. Thus, the range is 10. This shows more spread from the mean but it could be due to some outliers.</a:t>
            </a:r>
          </a:p>
          <a:p>
            <a:pPr marL="0" lvl="0" indent="0" algn="just" rtl="0">
              <a:spcBef>
                <a:spcPts val="0"/>
              </a:spcBef>
              <a:spcAft>
                <a:spcPts val="1600"/>
              </a:spcAft>
              <a:buNone/>
            </a:pPr>
            <a:r>
              <a:rPr lang="en-US" sz="900" dirty="0">
                <a:latin typeface="Open Sans"/>
                <a:ea typeface="Open Sans"/>
                <a:cs typeface="Open Sans"/>
                <a:sym typeface="Open Sans"/>
              </a:rPr>
              <a:t>The distribution is negatively skewed. Hence, the mean is less than the median and the mode. </a:t>
            </a:r>
          </a:p>
          <a:p>
            <a:pPr marL="0" lvl="0" indent="0" algn="just" rtl="0">
              <a:spcBef>
                <a:spcPts val="0"/>
              </a:spcBef>
              <a:spcAft>
                <a:spcPts val="1600"/>
              </a:spcAft>
              <a:buNone/>
            </a:pPr>
            <a:r>
              <a:rPr lang="en-US" sz="900" dirty="0">
                <a:latin typeface="Open Sans"/>
                <a:ea typeface="Open Sans"/>
                <a:cs typeface="Open Sans"/>
                <a:sym typeface="Open Sans"/>
              </a:rPr>
              <a:t>It is interesting that 2 respondents have zero likelihood of recommending Udacity. Not sure why. However, this is not significant of the population.</a:t>
            </a:r>
            <a:endParaRPr sz="900" dirty="0">
              <a:latin typeface="Open Sans"/>
              <a:ea typeface="Open Sans"/>
              <a:cs typeface="Open Sans"/>
              <a:sym typeface="Open Sans"/>
            </a:endParaRPr>
          </a:p>
        </p:txBody>
      </p:sp>
      <p:sp>
        <p:nvSpPr>
          <p:cNvPr id="74" name="Shape 74"/>
          <p:cNvSpPr/>
          <p:nvPr/>
        </p:nvSpPr>
        <p:spPr>
          <a:xfrm>
            <a:off x="354300" y="1418450"/>
            <a:ext cx="3467423" cy="3589968"/>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5" name="Shape 75"/>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FFFFF"/>
                </a:solidFill>
                <a:latin typeface="Open Sans"/>
                <a:ea typeface="Open Sans"/>
                <a:cs typeface="Open Sans"/>
                <a:sym typeface="Open Sans"/>
              </a:rPr>
              <a:t>  </a:t>
            </a:r>
            <a:r>
              <a:rPr lang="en-US" dirty="0">
                <a:solidFill>
                  <a:srgbClr val="FFFFFF"/>
                </a:solidFill>
                <a:latin typeface="Open Sans"/>
                <a:ea typeface="Open Sans"/>
                <a:cs typeface="Open Sans"/>
                <a:sym typeface="Open Sans"/>
              </a:rPr>
              <a:t>What’s the distribution of the likelihood of recommending Udacity?</a:t>
            </a:r>
            <a:endParaRPr dirty="0">
              <a:solidFill>
                <a:srgbClr val="FFFFFF"/>
              </a:solidFill>
              <a:latin typeface="Open Sans"/>
              <a:ea typeface="Open Sans"/>
              <a:cs typeface="Open Sans"/>
              <a:sym typeface="Open Sans"/>
            </a:endParaRPr>
          </a:p>
        </p:txBody>
      </p:sp>
      <p:graphicFrame>
        <p:nvGraphicFramePr>
          <p:cNvPr id="2" name="Table 1">
            <a:extLst>
              <a:ext uri="{FF2B5EF4-FFF2-40B4-BE49-F238E27FC236}">
                <a16:creationId xmlns:a16="http://schemas.microsoft.com/office/drawing/2014/main" id="{4390F5CC-73E2-406D-B01E-7F1B4A59796B}"/>
              </a:ext>
            </a:extLst>
          </p:cNvPr>
          <p:cNvGraphicFramePr>
            <a:graphicFrameLocks noGrp="1"/>
          </p:cNvGraphicFramePr>
          <p:nvPr>
            <p:extLst>
              <p:ext uri="{D42A27DB-BD31-4B8C-83A1-F6EECF244321}">
                <p14:modId xmlns:p14="http://schemas.microsoft.com/office/powerpoint/2010/main" val="813407667"/>
              </p:ext>
            </p:extLst>
          </p:nvPr>
        </p:nvGraphicFramePr>
        <p:xfrm>
          <a:off x="4185141" y="1371594"/>
          <a:ext cx="1714500" cy="1053465"/>
        </p:xfrm>
        <a:graphic>
          <a:graphicData uri="http://schemas.openxmlformats.org/drawingml/2006/table">
            <a:tbl>
              <a:tblPr>
                <a:tableStyleId>{8FD4443E-F989-4FC4-A0C8-D5A2AF1F390B}</a:tableStyleId>
              </a:tblPr>
              <a:tblGrid>
                <a:gridCol w="1153564">
                  <a:extLst>
                    <a:ext uri="{9D8B030D-6E8A-4147-A177-3AD203B41FA5}">
                      <a16:colId xmlns:a16="http://schemas.microsoft.com/office/drawing/2014/main" val="1881297378"/>
                    </a:ext>
                  </a:extLst>
                </a:gridCol>
                <a:gridCol w="560936">
                  <a:extLst>
                    <a:ext uri="{9D8B030D-6E8A-4147-A177-3AD203B41FA5}">
                      <a16:colId xmlns:a16="http://schemas.microsoft.com/office/drawing/2014/main" val="21700694"/>
                    </a:ext>
                  </a:extLst>
                </a:gridCol>
              </a:tblGrid>
              <a:tr h="173527">
                <a:tc>
                  <a:txBody>
                    <a:bodyPr/>
                    <a:lstStyle/>
                    <a:p>
                      <a:pPr algn="l" fontAlgn="b"/>
                      <a:r>
                        <a:rPr lang="en-US" sz="1100" u="none" strike="noStrike">
                          <a:effectLst/>
                        </a:rPr>
                        <a:t>Statistic</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Value</a:t>
                      </a:r>
                      <a:endParaRPr lang="en-US" sz="1100" b="1" i="0" u="none" strike="noStrike">
                        <a:solidFill>
                          <a:srgbClr val="FFFFFF"/>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21153076"/>
                  </a:ext>
                </a:extLst>
              </a:tr>
              <a:tr h="173527">
                <a:tc>
                  <a:txBody>
                    <a:bodyPr/>
                    <a:lstStyle/>
                    <a:p>
                      <a:pPr algn="l" fontAlgn="b"/>
                      <a:r>
                        <a:rPr lang="en-US" sz="1100" u="none" strike="noStrike">
                          <a:effectLst/>
                        </a:rPr>
                        <a:t>Mean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8.98</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22943541"/>
                  </a:ext>
                </a:extLst>
              </a:tr>
              <a:tr h="173527">
                <a:tc>
                  <a:txBody>
                    <a:bodyPr/>
                    <a:lstStyle/>
                    <a:p>
                      <a:pPr algn="l" fontAlgn="b"/>
                      <a:r>
                        <a:rPr lang="en-US" sz="1100" u="none" strike="noStrike">
                          <a:effectLst/>
                        </a:rPr>
                        <a:t>Median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10.00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94591933"/>
                  </a:ext>
                </a:extLst>
              </a:tr>
              <a:tr h="173527">
                <a:tc>
                  <a:txBody>
                    <a:bodyPr/>
                    <a:lstStyle/>
                    <a:p>
                      <a:pPr algn="l" fontAlgn="b"/>
                      <a:r>
                        <a:rPr lang="en-US" sz="1100" u="none" strike="noStrike">
                          <a:effectLst/>
                        </a:rPr>
                        <a:t>Mode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10.00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61781488"/>
                  </a:ext>
                </a:extLst>
              </a:tr>
              <a:tr h="314084">
                <a:tc>
                  <a:txBody>
                    <a:bodyPr/>
                    <a:lstStyle/>
                    <a:p>
                      <a:pPr algn="l" fontAlgn="b"/>
                      <a:r>
                        <a:rPr lang="en-US" sz="1100" u="none" strike="noStrike">
                          <a:effectLst/>
                        </a:rPr>
                        <a:t>Standard Deviation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1.36</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05832337"/>
                  </a:ext>
                </a:extLst>
              </a:tr>
            </a:tbl>
          </a:graphicData>
        </a:graphic>
      </p:graphicFrame>
      <mc:AlternateContent xmlns:mc="http://schemas.openxmlformats.org/markup-compatibility/2006">
        <mc:Choice xmlns:cx1="http://schemas.microsoft.com/office/drawing/2015/9/8/chartex" Requires="cx1">
          <p:graphicFrame>
            <p:nvGraphicFramePr>
              <p:cNvPr id="7" name="Chart 6">
                <a:extLst>
                  <a:ext uri="{FF2B5EF4-FFF2-40B4-BE49-F238E27FC236}">
                    <a16:creationId xmlns:a16="http://schemas.microsoft.com/office/drawing/2014/main" id="{8F23D8DB-727F-4838-8F30-1B45F886D2A0}"/>
                  </a:ext>
                </a:extLst>
              </p:cNvPr>
              <p:cNvGraphicFramePr/>
              <p:nvPr>
                <p:extLst>
                  <p:ext uri="{D42A27DB-BD31-4B8C-83A1-F6EECF244321}">
                    <p14:modId xmlns:p14="http://schemas.microsoft.com/office/powerpoint/2010/main" val="2480296924"/>
                  </p:ext>
                </p:extLst>
              </p:nvPr>
            </p:nvGraphicFramePr>
            <p:xfrm>
              <a:off x="153512" y="1418450"/>
              <a:ext cx="3668211" cy="3589968"/>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7" name="Chart 6">
                <a:extLst>
                  <a:ext uri="{FF2B5EF4-FFF2-40B4-BE49-F238E27FC236}">
                    <a16:creationId xmlns:a16="http://schemas.microsoft.com/office/drawing/2014/main" id="{8F23D8DB-727F-4838-8F30-1B45F886D2A0}"/>
                  </a:ext>
                </a:extLst>
              </p:cNvPr>
              <p:cNvPicPr>
                <a:picLocks noGrp="1" noRot="1" noChangeAspect="1" noMove="1" noResize="1" noEditPoints="1" noAdjustHandles="1" noChangeArrowheads="1" noChangeShapeType="1"/>
              </p:cNvPicPr>
              <p:nvPr/>
            </p:nvPicPr>
            <p:blipFill>
              <a:blip r:embed="rId4"/>
              <a:stretch>
                <a:fillRect/>
              </a:stretch>
            </p:blipFill>
            <p:spPr>
              <a:xfrm>
                <a:off x="153512" y="1418450"/>
                <a:ext cx="3668211" cy="3589968"/>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4056185" y="1418450"/>
            <a:ext cx="4693315" cy="3652314"/>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endParaRPr lang="en-US" dirty="0">
              <a:latin typeface="Open Sans"/>
              <a:ea typeface="Open Sans"/>
              <a:cs typeface="Open Sans"/>
              <a:sym typeface="Open Sans"/>
            </a:endParaRPr>
          </a:p>
          <a:p>
            <a:pPr marL="0" lvl="0" indent="0" rtl="0">
              <a:spcBef>
                <a:spcPts val="0"/>
              </a:spcBef>
              <a:spcAft>
                <a:spcPts val="1600"/>
              </a:spcAft>
              <a:buNone/>
            </a:pPr>
            <a:endParaRPr lang="en-US" dirty="0">
              <a:latin typeface="Open Sans"/>
              <a:ea typeface="Open Sans"/>
              <a:cs typeface="Open Sans"/>
              <a:sym typeface="Open Sans"/>
            </a:endParaRPr>
          </a:p>
          <a:p>
            <a:pPr marL="0" lvl="0" indent="0" algn="just" rtl="0">
              <a:spcBef>
                <a:spcPts val="0"/>
              </a:spcBef>
              <a:spcAft>
                <a:spcPts val="1600"/>
              </a:spcAft>
              <a:buNone/>
            </a:pPr>
            <a:r>
              <a:rPr lang="en-US" sz="900" dirty="0">
                <a:latin typeface="Open Sans"/>
                <a:ea typeface="Open Sans"/>
                <a:cs typeface="Open Sans"/>
                <a:sym typeface="Open Sans"/>
              </a:rPr>
              <a:t>For the employment record among all the respondents, the mean is 4.75. Therefore, an average respondent spent an average of 4.75 hours learning per week. The median is 5. Therefore, half of the respondents spent 5 hours leaning per week and half spend less than 5 hours learning per week. The mode is 6, meaning most of the respondents spent 6 hours learning per week. Standard deviation of 1.31 implied there is a small spread in the distribution of hours spent per week among the respondents. The range is 5. This shows more spread than the deviation. It is possible the skewness made the difference. </a:t>
            </a:r>
          </a:p>
          <a:p>
            <a:pPr marL="0" lvl="0" indent="0" algn="just" rtl="0">
              <a:spcBef>
                <a:spcPts val="0"/>
              </a:spcBef>
              <a:spcAft>
                <a:spcPts val="1600"/>
              </a:spcAft>
              <a:buNone/>
            </a:pPr>
            <a:r>
              <a:rPr lang="en-US" sz="900" dirty="0">
                <a:latin typeface="Open Sans"/>
                <a:ea typeface="Open Sans"/>
                <a:cs typeface="Open Sans"/>
                <a:sym typeface="Open Sans"/>
              </a:rPr>
              <a:t>There are significantly more employed people among Udacity graduates than unemployed people. </a:t>
            </a:r>
          </a:p>
          <a:p>
            <a:pPr marL="0" lvl="0" indent="0" algn="just" rtl="0">
              <a:spcBef>
                <a:spcPts val="0"/>
              </a:spcBef>
              <a:spcAft>
                <a:spcPts val="1600"/>
              </a:spcAft>
              <a:buNone/>
            </a:pPr>
            <a:r>
              <a:rPr lang="en-US" sz="900" dirty="0">
                <a:latin typeface="Open Sans"/>
                <a:ea typeface="Open Sans"/>
                <a:cs typeface="Open Sans"/>
                <a:sym typeface="Open Sans"/>
              </a:rPr>
              <a:t>For both unemployed and employed groups, the highest occurring hours of learning per week is the bin 5-6 hours. Both distributions are negatively skewed. Hence, mean is less than median.</a:t>
            </a:r>
          </a:p>
        </p:txBody>
      </p:sp>
      <p:sp>
        <p:nvSpPr>
          <p:cNvPr id="81" name="Shape 81"/>
          <p:cNvSpPr/>
          <p:nvPr/>
        </p:nvSpPr>
        <p:spPr>
          <a:xfrm>
            <a:off x="140678" y="1418450"/>
            <a:ext cx="3688910" cy="3329396"/>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82" name="Shape 82"/>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FFFFF"/>
                </a:solidFill>
                <a:latin typeface="Open Sans"/>
                <a:ea typeface="Open Sans"/>
                <a:cs typeface="Open Sans"/>
                <a:sym typeface="Open Sans"/>
              </a:rPr>
              <a:t>  </a:t>
            </a:r>
            <a:r>
              <a:rPr lang="en-US" dirty="0">
                <a:solidFill>
                  <a:srgbClr val="FFFFFF"/>
                </a:solidFill>
                <a:latin typeface="Open Sans"/>
                <a:ea typeface="Open Sans"/>
                <a:cs typeface="Open Sans"/>
                <a:sym typeface="Open Sans"/>
              </a:rPr>
              <a:t>How does the hours of learning per week vary with employment status?</a:t>
            </a:r>
            <a:endParaRPr dirty="0">
              <a:solidFill>
                <a:srgbClr val="FFFFFF"/>
              </a:solidFill>
              <a:latin typeface="Open Sans"/>
              <a:ea typeface="Open Sans"/>
              <a:cs typeface="Open Sans"/>
              <a:sym typeface="Open Sans"/>
            </a:endParaRPr>
          </a:p>
        </p:txBody>
      </p:sp>
      <p:graphicFrame>
        <p:nvGraphicFramePr>
          <p:cNvPr id="4" name="Table 3">
            <a:extLst>
              <a:ext uri="{FF2B5EF4-FFF2-40B4-BE49-F238E27FC236}">
                <a16:creationId xmlns:a16="http://schemas.microsoft.com/office/drawing/2014/main" id="{3F41A1BB-562B-4773-92B4-6A980B65F91C}"/>
              </a:ext>
            </a:extLst>
          </p:cNvPr>
          <p:cNvGraphicFramePr>
            <a:graphicFrameLocks noGrp="1"/>
          </p:cNvGraphicFramePr>
          <p:nvPr>
            <p:extLst>
              <p:ext uri="{D42A27DB-BD31-4B8C-83A1-F6EECF244321}">
                <p14:modId xmlns:p14="http://schemas.microsoft.com/office/powerpoint/2010/main" val="3714696357"/>
              </p:ext>
            </p:extLst>
          </p:nvPr>
        </p:nvGraphicFramePr>
        <p:xfrm>
          <a:off x="4083540" y="1499093"/>
          <a:ext cx="2032000" cy="762000"/>
        </p:xfrm>
        <a:graphic>
          <a:graphicData uri="http://schemas.openxmlformats.org/drawingml/2006/table">
            <a:tbl>
              <a:tblPr>
                <a:tableStyleId>{8FD4443E-F989-4FC4-A0C8-D5A2AF1F390B}</a:tableStyleId>
              </a:tblPr>
              <a:tblGrid>
                <a:gridCol w="1280699">
                  <a:extLst>
                    <a:ext uri="{9D8B030D-6E8A-4147-A177-3AD203B41FA5}">
                      <a16:colId xmlns:a16="http://schemas.microsoft.com/office/drawing/2014/main" val="330550808"/>
                    </a:ext>
                  </a:extLst>
                </a:gridCol>
                <a:gridCol w="751301">
                  <a:extLst>
                    <a:ext uri="{9D8B030D-6E8A-4147-A177-3AD203B41FA5}">
                      <a16:colId xmlns:a16="http://schemas.microsoft.com/office/drawing/2014/main" val="1147688887"/>
                    </a:ext>
                  </a:extLst>
                </a:gridCol>
              </a:tblGrid>
              <a:tr h="190500">
                <a:tc>
                  <a:txBody>
                    <a:bodyPr/>
                    <a:lstStyle/>
                    <a:p>
                      <a:pPr algn="l" fontAlgn="b"/>
                      <a:r>
                        <a:rPr lang="en-US" sz="1100" u="none" strike="noStrike">
                          <a:effectLst/>
                        </a:rPr>
                        <a:t>Employment Status</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Total</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65056261"/>
                  </a:ext>
                </a:extLst>
              </a:tr>
              <a:tr h="190500">
                <a:tc>
                  <a:txBody>
                    <a:bodyPr/>
                    <a:lstStyle/>
                    <a:p>
                      <a:pPr algn="l" fontAlgn="b"/>
                      <a:r>
                        <a:rPr lang="en-US" sz="1100" u="none" strike="noStrike">
                          <a:effectLst/>
                        </a:rPr>
                        <a:t>Unemployed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92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52197828"/>
                  </a:ext>
                </a:extLst>
              </a:tr>
              <a:tr h="190500">
                <a:tc>
                  <a:txBody>
                    <a:bodyPr/>
                    <a:lstStyle/>
                    <a:p>
                      <a:pPr algn="l" fontAlgn="b"/>
                      <a:r>
                        <a:rPr lang="en-US" sz="1100" u="none" strike="noStrike">
                          <a:effectLst/>
                        </a:rPr>
                        <a:t>Employed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432</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4230179"/>
                  </a:ext>
                </a:extLst>
              </a:tr>
              <a:tr h="190500">
                <a:tc>
                  <a:txBody>
                    <a:bodyPr/>
                    <a:lstStyle/>
                    <a:p>
                      <a:pPr algn="l" fontAlgn="b"/>
                      <a:r>
                        <a:rPr lang="en-US" sz="1100" u="none" strike="noStrike">
                          <a:effectLst/>
                        </a:rPr>
                        <a:t>Total</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524</a:t>
                      </a:r>
                      <a:endParaRPr lang="en-US"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51990988"/>
                  </a:ext>
                </a:extLst>
              </a:tr>
            </a:tbl>
          </a:graphicData>
        </a:graphic>
      </p:graphicFrame>
      <p:graphicFrame>
        <p:nvGraphicFramePr>
          <p:cNvPr id="6" name="Table 5">
            <a:extLst>
              <a:ext uri="{FF2B5EF4-FFF2-40B4-BE49-F238E27FC236}">
                <a16:creationId xmlns:a16="http://schemas.microsoft.com/office/drawing/2014/main" id="{A7EEE383-2EE3-417C-A846-D9D3460386BB}"/>
              </a:ext>
            </a:extLst>
          </p:cNvPr>
          <p:cNvGraphicFramePr>
            <a:graphicFrameLocks noGrp="1"/>
          </p:cNvGraphicFramePr>
          <p:nvPr>
            <p:extLst>
              <p:ext uri="{D42A27DB-BD31-4B8C-83A1-F6EECF244321}">
                <p14:modId xmlns:p14="http://schemas.microsoft.com/office/powerpoint/2010/main" val="620143862"/>
              </p:ext>
            </p:extLst>
          </p:nvPr>
        </p:nvGraphicFramePr>
        <p:xfrm>
          <a:off x="6481397" y="1433150"/>
          <a:ext cx="2032000" cy="885825"/>
        </p:xfrm>
        <a:graphic>
          <a:graphicData uri="http://schemas.openxmlformats.org/drawingml/2006/table">
            <a:tbl>
              <a:tblPr>
                <a:tableStyleId>{8FD4443E-F989-4FC4-A0C8-D5A2AF1F390B}</a:tableStyleId>
              </a:tblPr>
              <a:tblGrid>
                <a:gridCol w="1367187">
                  <a:extLst>
                    <a:ext uri="{9D8B030D-6E8A-4147-A177-3AD203B41FA5}">
                      <a16:colId xmlns:a16="http://schemas.microsoft.com/office/drawing/2014/main" val="2159870726"/>
                    </a:ext>
                  </a:extLst>
                </a:gridCol>
                <a:gridCol w="664813">
                  <a:extLst>
                    <a:ext uri="{9D8B030D-6E8A-4147-A177-3AD203B41FA5}">
                      <a16:colId xmlns:a16="http://schemas.microsoft.com/office/drawing/2014/main" val="1729360755"/>
                    </a:ext>
                  </a:extLst>
                </a:gridCol>
              </a:tblGrid>
              <a:tr h="165589">
                <a:tc>
                  <a:txBody>
                    <a:bodyPr/>
                    <a:lstStyle/>
                    <a:p>
                      <a:pPr algn="l" fontAlgn="b"/>
                      <a:r>
                        <a:rPr lang="en-US" sz="1100" u="none" strike="noStrike">
                          <a:effectLst/>
                        </a:rPr>
                        <a:t>Statistic</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Value</a:t>
                      </a:r>
                      <a:endParaRPr lang="en-US" sz="1100" b="1" i="0" u="none" strike="noStrike">
                        <a:solidFill>
                          <a:srgbClr val="FFFFFF"/>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36706003"/>
                  </a:ext>
                </a:extLst>
              </a:tr>
              <a:tr h="165589">
                <a:tc>
                  <a:txBody>
                    <a:bodyPr/>
                    <a:lstStyle/>
                    <a:p>
                      <a:pPr algn="l" fontAlgn="b"/>
                      <a:r>
                        <a:rPr lang="en-US" sz="1100" u="none" strike="noStrike">
                          <a:effectLst/>
                        </a:rPr>
                        <a:t>Mean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4.75</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84948530"/>
                  </a:ext>
                </a:extLst>
              </a:tr>
              <a:tr h="165589">
                <a:tc>
                  <a:txBody>
                    <a:bodyPr/>
                    <a:lstStyle/>
                    <a:p>
                      <a:pPr algn="l" fontAlgn="b"/>
                      <a:r>
                        <a:rPr lang="en-US" sz="1100" u="none" strike="noStrike">
                          <a:effectLst/>
                        </a:rPr>
                        <a:t>Median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5.00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74222987"/>
                  </a:ext>
                </a:extLst>
              </a:tr>
              <a:tr h="165589">
                <a:tc>
                  <a:txBody>
                    <a:bodyPr/>
                    <a:lstStyle/>
                    <a:p>
                      <a:pPr algn="l" fontAlgn="b"/>
                      <a:r>
                        <a:rPr lang="en-US" sz="1100" u="none" strike="noStrike">
                          <a:effectLst/>
                        </a:rPr>
                        <a:t>Mode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6.00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23992873"/>
                  </a:ext>
                </a:extLst>
              </a:tr>
              <a:tr h="165589">
                <a:tc>
                  <a:txBody>
                    <a:bodyPr/>
                    <a:lstStyle/>
                    <a:p>
                      <a:pPr algn="l" fontAlgn="b"/>
                      <a:r>
                        <a:rPr lang="en-US" sz="1100" u="none" strike="noStrike">
                          <a:effectLst/>
                        </a:rPr>
                        <a:t>Standard Deviation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1.31</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63342224"/>
                  </a:ext>
                </a:extLst>
              </a:tr>
            </a:tbl>
          </a:graphicData>
        </a:graphic>
      </p:graphicFrame>
      <mc:AlternateContent xmlns:mc="http://schemas.openxmlformats.org/markup-compatibility/2006">
        <mc:Choice xmlns:cx1="http://schemas.microsoft.com/office/drawing/2015/9/8/chartex" Requires="cx1">
          <p:graphicFrame>
            <p:nvGraphicFramePr>
              <p:cNvPr id="10" name="Chart 9">
                <a:extLst>
                  <a:ext uri="{FF2B5EF4-FFF2-40B4-BE49-F238E27FC236}">
                    <a16:creationId xmlns:a16="http://schemas.microsoft.com/office/drawing/2014/main" id="{E70C8C7F-AF04-4BE4-9033-B89BC8FD636C}"/>
                  </a:ext>
                </a:extLst>
              </p:cNvPr>
              <p:cNvGraphicFramePr/>
              <p:nvPr>
                <p:extLst>
                  <p:ext uri="{D42A27DB-BD31-4B8C-83A1-F6EECF244321}">
                    <p14:modId xmlns:p14="http://schemas.microsoft.com/office/powerpoint/2010/main" val="1185860944"/>
                  </p:ext>
                </p:extLst>
              </p:nvPr>
            </p:nvGraphicFramePr>
            <p:xfrm>
              <a:off x="145123" y="3089564"/>
              <a:ext cx="3684466" cy="1981200"/>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10" name="Chart 9">
                <a:extLst>
                  <a:ext uri="{FF2B5EF4-FFF2-40B4-BE49-F238E27FC236}">
                    <a16:creationId xmlns:a16="http://schemas.microsoft.com/office/drawing/2014/main" id="{E70C8C7F-AF04-4BE4-9033-B89BC8FD636C}"/>
                  </a:ext>
                </a:extLst>
              </p:cNvPr>
              <p:cNvPicPr>
                <a:picLocks noGrp="1" noRot="1" noChangeAspect="1" noMove="1" noResize="1" noEditPoints="1" noAdjustHandles="1" noChangeArrowheads="1" noChangeShapeType="1"/>
              </p:cNvPicPr>
              <p:nvPr/>
            </p:nvPicPr>
            <p:blipFill>
              <a:blip r:embed="rId4"/>
              <a:stretch>
                <a:fillRect/>
              </a:stretch>
            </p:blipFill>
            <p:spPr>
              <a:xfrm>
                <a:off x="145123" y="3089564"/>
                <a:ext cx="3684466" cy="1981200"/>
              </a:xfrm>
              <a:prstGeom prst="rect">
                <a:avLst/>
              </a:prstGeom>
            </p:spPr>
          </p:pic>
        </mc:Fallback>
      </mc:AlternateContent>
      <mc:AlternateContent xmlns:mc="http://schemas.openxmlformats.org/markup-compatibility/2006">
        <mc:Choice xmlns:cx1="http://schemas.microsoft.com/office/drawing/2015/9/8/chartex" Requires="cx1">
          <p:graphicFrame>
            <p:nvGraphicFramePr>
              <p:cNvPr id="11" name="Chart 10">
                <a:extLst>
                  <a:ext uri="{FF2B5EF4-FFF2-40B4-BE49-F238E27FC236}">
                    <a16:creationId xmlns:a16="http://schemas.microsoft.com/office/drawing/2014/main" id="{6D5CFA66-21EA-4110-A499-417A3DCD5E02}"/>
                  </a:ext>
                </a:extLst>
              </p:cNvPr>
              <p:cNvGraphicFramePr/>
              <p:nvPr>
                <p:extLst>
                  <p:ext uri="{D42A27DB-BD31-4B8C-83A1-F6EECF244321}">
                    <p14:modId xmlns:p14="http://schemas.microsoft.com/office/powerpoint/2010/main" val="1580100289"/>
                  </p:ext>
                </p:extLst>
              </p:nvPr>
            </p:nvGraphicFramePr>
            <p:xfrm>
              <a:off x="140677" y="1433150"/>
              <a:ext cx="3688911" cy="1656414"/>
            </p:xfrm>
            <a:graphic>
              <a:graphicData uri="http://schemas.microsoft.com/office/drawing/2014/chartex">
                <cx:chart xmlns:cx="http://schemas.microsoft.com/office/drawing/2014/chartex" xmlns:r="http://schemas.openxmlformats.org/officeDocument/2006/relationships" r:id="rId5"/>
              </a:graphicData>
            </a:graphic>
          </p:graphicFrame>
        </mc:Choice>
        <mc:Fallback>
          <p:pic>
            <p:nvPicPr>
              <p:cNvPr id="11" name="Chart 10">
                <a:extLst>
                  <a:ext uri="{FF2B5EF4-FFF2-40B4-BE49-F238E27FC236}">
                    <a16:creationId xmlns:a16="http://schemas.microsoft.com/office/drawing/2014/main" id="{6D5CFA66-21EA-4110-A499-417A3DCD5E02}"/>
                  </a:ext>
                </a:extLst>
              </p:cNvPr>
              <p:cNvPicPr>
                <a:picLocks noGrp="1" noRot="1" noChangeAspect="1" noMove="1" noResize="1" noEditPoints="1" noAdjustHandles="1" noChangeArrowheads="1" noChangeShapeType="1"/>
              </p:cNvPicPr>
              <p:nvPr/>
            </p:nvPicPr>
            <p:blipFill>
              <a:blip r:embed="rId6"/>
              <a:stretch>
                <a:fillRect/>
              </a:stretch>
            </p:blipFill>
            <p:spPr>
              <a:xfrm>
                <a:off x="140677" y="1433150"/>
                <a:ext cx="3688911" cy="1656414"/>
              </a:xfrm>
              <a:prstGeom prst="rect">
                <a:avLst/>
              </a:prstGeom>
            </p:spPr>
          </p:pic>
        </mc:Fallback>
      </mc:AlternateContent>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427</TotalTime>
  <Words>582</Words>
  <Application>Microsoft Office PowerPoint</Application>
  <PresentationFormat>On-screen Show (16:9)</PresentationFormat>
  <Paragraphs>72</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Open Sans</vt:lpstr>
      <vt:lpstr>Arial</vt:lpstr>
      <vt:lpstr>Calibri</vt:lpstr>
      <vt:lpstr>Simple Light</vt:lpstr>
      <vt:lpstr>What are the most common job level among the Respondents?</vt:lpstr>
      <vt:lpstr>  Where Do The Respondents Come From?</vt:lpstr>
      <vt:lpstr>  What’s the distribution of the likelihood of recommending Udacity?</vt:lpstr>
      <vt:lpstr>  How does the hours of learning per week vary with employment status?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Temitayo Ilori</dc:creator>
  <cp:lastModifiedBy>Temitayo Ilori</cp:lastModifiedBy>
  <cp:revision>15</cp:revision>
  <dcterms:modified xsi:type="dcterms:W3CDTF">2018-09-24T22:00:43Z</dcterms:modified>
</cp:coreProperties>
</file>